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55"/>
  </p:notesMasterIdLst>
  <p:sldIdLst>
    <p:sldId id="256" r:id="rId2"/>
    <p:sldId id="366" r:id="rId3"/>
    <p:sldId id="370" r:id="rId4"/>
    <p:sldId id="371" r:id="rId5"/>
    <p:sldId id="372" r:id="rId6"/>
    <p:sldId id="373" r:id="rId7"/>
    <p:sldId id="374" r:id="rId8"/>
    <p:sldId id="834" r:id="rId9"/>
    <p:sldId id="376" r:id="rId10"/>
    <p:sldId id="377" r:id="rId11"/>
    <p:sldId id="381" r:id="rId12"/>
    <p:sldId id="382" r:id="rId13"/>
    <p:sldId id="835" r:id="rId14"/>
    <p:sldId id="385" r:id="rId15"/>
    <p:sldId id="386" r:id="rId16"/>
    <p:sldId id="387" r:id="rId17"/>
    <p:sldId id="388" r:id="rId18"/>
    <p:sldId id="389" r:id="rId19"/>
    <p:sldId id="392" r:id="rId20"/>
    <p:sldId id="355" r:id="rId21"/>
    <p:sldId id="830" r:id="rId22"/>
    <p:sldId id="354" r:id="rId23"/>
    <p:sldId id="358" r:id="rId24"/>
    <p:sldId id="831" r:id="rId25"/>
    <p:sldId id="322" r:id="rId26"/>
    <p:sldId id="353" r:id="rId27"/>
    <p:sldId id="345" r:id="rId28"/>
    <p:sldId id="346" r:id="rId29"/>
    <p:sldId id="347" r:id="rId30"/>
    <p:sldId id="348" r:id="rId31"/>
    <p:sldId id="306" r:id="rId32"/>
    <p:sldId id="352" r:id="rId33"/>
    <p:sldId id="829" r:id="rId34"/>
    <p:sldId id="316" r:id="rId35"/>
    <p:sldId id="307" r:id="rId36"/>
    <p:sldId id="351" r:id="rId37"/>
    <p:sldId id="326" r:id="rId38"/>
    <p:sldId id="328" r:id="rId39"/>
    <p:sldId id="340" r:id="rId40"/>
    <p:sldId id="343" r:id="rId41"/>
    <p:sldId id="330" r:id="rId42"/>
    <p:sldId id="359" r:id="rId43"/>
    <p:sldId id="360" r:id="rId44"/>
    <p:sldId id="361" r:id="rId45"/>
    <p:sldId id="362" r:id="rId46"/>
    <p:sldId id="363" r:id="rId47"/>
    <p:sldId id="364" r:id="rId48"/>
    <p:sldId id="365" r:id="rId49"/>
    <p:sldId id="303" r:id="rId50"/>
    <p:sldId id="304" r:id="rId51"/>
    <p:sldId id="305" r:id="rId52"/>
    <p:sldId id="828" r:id="rId53"/>
    <p:sldId id="331"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91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01" autoAdjust="0"/>
    <p:restoredTop sz="62280" autoAdjust="0"/>
  </p:normalViewPr>
  <p:slideViewPr>
    <p:cSldViewPr>
      <p:cViewPr varScale="1">
        <p:scale>
          <a:sx n="71" d="100"/>
          <a:sy n="71" d="100"/>
        </p:scale>
        <p:origin x="258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F65929-A365-416E-8B61-65FEC91D0F6E}"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4047A770-8312-4199-B102-20B2BCF0E672}">
      <dgm:prSet phldrT="[Text]"/>
      <dgm:spPr/>
      <dgm:t>
        <a:bodyPr/>
        <a:lstStyle/>
        <a:p>
          <a:r>
            <a:rPr lang="en-US" dirty="0"/>
            <a:t>Submitted to CCTG</a:t>
          </a:r>
        </a:p>
      </dgm:t>
    </dgm:pt>
    <dgm:pt modelId="{B09E2D9D-D4EF-471E-8E91-B39F43BAE891}" type="parTrans" cxnId="{C9B37F2D-3482-4990-9150-43946C7C9137}">
      <dgm:prSet/>
      <dgm:spPr/>
      <dgm:t>
        <a:bodyPr/>
        <a:lstStyle/>
        <a:p>
          <a:endParaRPr lang="en-US"/>
        </a:p>
      </dgm:t>
    </dgm:pt>
    <dgm:pt modelId="{BF0998EB-FBF0-4233-BA29-0B6E04A1BC03}" type="sibTrans" cxnId="{C9B37F2D-3482-4990-9150-43946C7C9137}">
      <dgm:prSet/>
      <dgm:spPr/>
      <dgm:t>
        <a:bodyPr/>
        <a:lstStyle/>
        <a:p>
          <a:endParaRPr lang="en-US"/>
        </a:p>
      </dgm:t>
    </dgm:pt>
    <dgm:pt modelId="{2AB56569-3F6A-499A-A9F2-43129C1EF649}">
      <dgm:prSet phldrT="[Text]"/>
      <dgm:spPr/>
      <dgm:t>
        <a:bodyPr/>
        <a:lstStyle/>
        <a:p>
          <a:r>
            <a:rPr lang="en-US" dirty="0"/>
            <a:t>Programmatic checks</a:t>
          </a:r>
        </a:p>
      </dgm:t>
    </dgm:pt>
    <dgm:pt modelId="{B5CE97C0-CEAC-49B0-A4E6-B98B764E2EF1}" type="parTrans" cxnId="{37014668-6FF5-4F9E-AB0C-BF0D41E13D0B}">
      <dgm:prSet/>
      <dgm:spPr/>
      <dgm:t>
        <a:bodyPr/>
        <a:lstStyle/>
        <a:p>
          <a:endParaRPr lang="en-US"/>
        </a:p>
      </dgm:t>
    </dgm:pt>
    <dgm:pt modelId="{0A6F1BFE-14AE-4AB1-8EEF-3115AA64AE1C}" type="sibTrans" cxnId="{37014668-6FF5-4F9E-AB0C-BF0D41E13D0B}">
      <dgm:prSet/>
      <dgm:spPr/>
      <dgm:t>
        <a:bodyPr/>
        <a:lstStyle/>
        <a:p>
          <a:endParaRPr lang="en-US"/>
        </a:p>
      </dgm:t>
    </dgm:pt>
    <dgm:pt modelId="{9E81CA9D-16D9-4F81-B05E-F3874EF7835B}">
      <dgm:prSet phldrT="[Text]"/>
      <dgm:spPr/>
      <dgm:t>
        <a:bodyPr/>
        <a:lstStyle/>
        <a:p>
          <a:r>
            <a:rPr lang="en-US" dirty="0"/>
            <a:t>Manual checks</a:t>
          </a:r>
        </a:p>
      </dgm:t>
    </dgm:pt>
    <dgm:pt modelId="{FBCB6FFA-01FE-482B-8951-3D12DD5B1B1B}" type="parTrans" cxnId="{98413526-2A3B-40D1-8C15-11DA5BF82D38}">
      <dgm:prSet/>
      <dgm:spPr/>
      <dgm:t>
        <a:bodyPr/>
        <a:lstStyle/>
        <a:p>
          <a:endParaRPr lang="en-US"/>
        </a:p>
      </dgm:t>
    </dgm:pt>
    <dgm:pt modelId="{ECFFA9B9-A675-4230-B278-6C9979B4C4C8}" type="sibTrans" cxnId="{98413526-2A3B-40D1-8C15-11DA5BF82D38}">
      <dgm:prSet/>
      <dgm:spPr/>
      <dgm:t>
        <a:bodyPr/>
        <a:lstStyle/>
        <a:p>
          <a:endParaRPr lang="en-US"/>
        </a:p>
      </dgm:t>
    </dgm:pt>
    <dgm:pt modelId="{F8829287-3563-43D8-8D2C-50B75887C9FE}">
      <dgm:prSet phldrT="[Text]"/>
      <dgm:spPr/>
      <dgm:t>
        <a:bodyPr/>
        <a:lstStyle/>
        <a:p>
          <a:r>
            <a:rPr lang="en-US" dirty="0"/>
            <a:t>On-site checks</a:t>
          </a:r>
        </a:p>
      </dgm:t>
    </dgm:pt>
    <dgm:pt modelId="{CA18508C-91E4-415E-B1A1-81D767D04F7E}" type="parTrans" cxnId="{0590EB89-FBC1-4C0C-903F-454502BE393D}">
      <dgm:prSet/>
      <dgm:spPr/>
      <dgm:t>
        <a:bodyPr/>
        <a:lstStyle/>
        <a:p>
          <a:endParaRPr lang="en-US"/>
        </a:p>
      </dgm:t>
    </dgm:pt>
    <dgm:pt modelId="{30ED79D1-17F6-4977-B60C-02AB7BDD55C2}" type="sibTrans" cxnId="{0590EB89-FBC1-4C0C-903F-454502BE393D}">
      <dgm:prSet/>
      <dgm:spPr/>
      <dgm:t>
        <a:bodyPr/>
        <a:lstStyle/>
        <a:p>
          <a:endParaRPr lang="en-US"/>
        </a:p>
      </dgm:t>
    </dgm:pt>
    <dgm:pt modelId="{3849C17B-70F3-4723-A6E4-CF70C5310265}" type="pres">
      <dgm:prSet presAssocID="{ECF65929-A365-416E-8B61-65FEC91D0F6E}" presName="CompostProcess" presStyleCnt="0">
        <dgm:presLayoutVars>
          <dgm:dir/>
          <dgm:resizeHandles val="exact"/>
        </dgm:presLayoutVars>
      </dgm:prSet>
      <dgm:spPr/>
    </dgm:pt>
    <dgm:pt modelId="{251DFA86-1B52-4D0D-86CF-F4913E716197}" type="pres">
      <dgm:prSet presAssocID="{ECF65929-A365-416E-8B61-65FEC91D0F6E}" presName="arrow" presStyleLbl="bgShp" presStyleIdx="0" presStyleCnt="1" custScaleX="117647" custLinFactNeighborX="-38586" custLinFactNeighborY="37526"/>
      <dgm:spPr/>
    </dgm:pt>
    <dgm:pt modelId="{007660D0-204A-4A8A-8789-0D9FD1CE7B3E}" type="pres">
      <dgm:prSet presAssocID="{ECF65929-A365-416E-8B61-65FEC91D0F6E}" presName="linearProcess" presStyleCnt="0"/>
      <dgm:spPr/>
    </dgm:pt>
    <dgm:pt modelId="{498091CE-E6B1-4CEA-9C1A-294BCD833461}" type="pres">
      <dgm:prSet presAssocID="{4047A770-8312-4199-B102-20B2BCF0E672}" presName="textNode" presStyleLbl="node1" presStyleIdx="0" presStyleCnt="4" custLinFactNeighborY="68750">
        <dgm:presLayoutVars>
          <dgm:bulletEnabled val="1"/>
        </dgm:presLayoutVars>
      </dgm:prSet>
      <dgm:spPr/>
    </dgm:pt>
    <dgm:pt modelId="{0CF12AD6-3D88-43B9-96AD-5E13BF5B89A8}" type="pres">
      <dgm:prSet presAssocID="{BF0998EB-FBF0-4233-BA29-0B6E04A1BC03}" presName="sibTrans" presStyleCnt="0"/>
      <dgm:spPr/>
    </dgm:pt>
    <dgm:pt modelId="{92566B16-EBC7-497A-9839-22434365482D}" type="pres">
      <dgm:prSet presAssocID="{2AB56569-3F6A-499A-A9F2-43129C1EF649}" presName="textNode" presStyleLbl="node1" presStyleIdx="1" presStyleCnt="4" custLinFactNeighborY="68750">
        <dgm:presLayoutVars>
          <dgm:bulletEnabled val="1"/>
        </dgm:presLayoutVars>
      </dgm:prSet>
      <dgm:spPr/>
    </dgm:pt>
    <dgm:pt modelId="{83EC4803-19E1-40D7-94AD-70C4981C25B8}" type="pres">
      <dgm:prSet presAssocID="{0A6F1BFE-14AE-4AB1-8EEF-3115AA64AE1C}" presName="sibTrans" presStyleCnt="0"/>
      <dgm:spPr/>
    </dgm:pt>
    <dgm:pt modelId="{4AD144E3-7172-4779-9EC5-911F31C29014}" type="pres">
      <dgm:prSet presAssocID="{9E81CA9D-16D9-4F81-B05E-F3874EF7835B}" presName="textNode" presStyleLbl="node1" presStyleIdx="2" presStyleCnt="4" custLinFactNeighborY="68750">
        <dgm:presLayoutVars>
          <dgm:bulletEnabled val="1"/>
        </dgm:presLayoutVars>
      </dgm:prSet>
      <dgm:spPr/>
    </dgm:pt>
    <dgm:pt modelId="{FFBAE677-2845-410A-92DA-252785D8059E}" type="pres">
      <dgm:prSet presAssocID="{ECFFA9B9-A675-4230-B278-6C9979B4C4C8}" presName="sibTrans" presStyleCnt="0"/>
      <dgm:spPr/>
    </dgm:pt>
    <dgm:pt modelId="{0EF9C354-250E-4281-ACBE-4187DDFB66E8}" type="pres">
      <dgm:prSet presAssocID="{F8829287-3563-43D8-8D2C-50B75887C9FE}" presName="textNode" presStyleLbl="node1" presStyleIdx="3" presStyleCnt="4" custLinFactNeighborX="65552" custLinFactNeighborY="66660">
        <dgm:presLayoutVars>
          <dgm:bulletEnabled val="1"/>
        </dgm:presLayoutVars>
      </dgm:prSet>
      <dgm:spPr/>
    </dgm:pt>
  </dgm:ptLst>
  <dgm:cxnLst>
    <dgm:cxn modelId="{98413526-2A3B-40D1-8C15-11DA5BF82D38}" srcId="{ECF65929-A365-416E-8B61-65FEC91D0F6E}" destId="{9E81CA9D-16D9-4F81-B05E-F3874EF7835B}" srcOrd="2" destOrd="0" parTransId="{FBCB6FFA-01FE-482B-8951-3D12DD5B1B1B}" sibTransId="{ECFFA9B9-A675-4230-B278-6C9979B4C4C8}"/>
    <dgm:cxn modelId="{C9B37F2D-3482-4990-9150-43946C7C9137}" srcId="{ECF65929-A365-416E-8B61-65FEC91D0F6E}" destId="{4047A770-8312-4199-B102-20B2BCF0E672}" srcOrd="0" destOrd="0" parTransId="{B09E2D9D-D4EF-471E-8E91-B39F43BAE891}" sibTransId="{BF0998EB-FBF0-4233-BA29-0B6E04A1BC03}"/>
    <dgm:cxn modelId="{A7496F2E-C6A5-4C68-91EF-3F15FF0453EA}" type="presOf" srcId="{2AB56569-3F6A-499A-A9F2-43129C1EF649}" destId="{92566B16-EBC7-497A-9839-22434365482D}" srcOrd="0" destOrd="0" presId="urn:microsoft.com/office/officeart/2005/8/layout/hProcess9"/>
    <dgm:cxn modelId="{641C8534-D8C3-448A-B472-4D54C4DE93AC}" type="presOf" srcId="{4047A770-8312-4199-B102-20B2BCF0E672}" destId="{498091CE-E6B1-4CEA-9C1A-294BCD833461}" srcOrd="0" destOrd="0" presId="urn:microsoft.com/office/officeart/2005/8/layout/hProcess9"/>
    <dgm:cxn modelId="{37014668-6FF5-4F9E-AB0C-BF0D41E13D0B}" srcId="{ECF65929-A365-416E-8B61-65FEC91D0F6E}" destId="{2AB56569-3F6A-499A-A9F2-43129C1EF649}" srcOrd="1" destOrd="0" parTransId="{B5CE97C0-CEAC-49B0-A4E6-B98B764E2EF1}" sibTransId="{0A6F1BFE-14AE-4AB1-8EEF-3115AA64AE1C}"/>
    <dgm:cxn modelId="{D49C4E52-878F-4027-9602-4A72479D4E72}" type="presOf" srcId="{9E81CA9D-16D9-4F81-B05E-F3874EF7835B}" destId="{4AD144E3-7172-4779-9EC5-911F31C29014}" srcOrd="0" destOrd="0" presId="urn:microsoft.com/office/officeart/2005/8/layout/hProcess9"/>
    <dgm:cxn modelId="{E0307A55-6F66-451E-BB55-B81F85045C0D}" type="presOf" srcId="{F8829287-3563-43D8-8D2C-50B75887C9FE}" destId="{0EF9C354-250E-4281-ACBE-4187DDFB66E8}" srcOrd="0" destOrd="0" presId="urn:microsoft.com/office/officeart/2005/8/layout/hProcess9"/>
    <dgm:cxn modelId="{0590EB89-FBC1-4C0C-903F-454502BE393D}" srcId="{ECF65929-A365-416E-8B61-65FEC91D0F6E}" destId="{F8829287-3563-43D8-8D2C-50B75887C9FE}" srcOrd="3" destOrd="0" parTransId="{CA18508C-91E4-415E-B1A1-81D767D04F7E}" sibTransId="{30ED79D1-17F6-4977-B60C-02AB7BDD55C2}"/>
    <dgm:cxn modelId="{3A91519B-CF37-4255-9EB3-E5EE21EE1642}" type="presOf" srcId="{ECF65929-A365-416E-8B61-65FEC91D0F6E}" destId="{3849C17B-70F3-4723-A6E4-CF70C5310265}" srcOrd="0" destOrd="0" presId="urn:microsoft.com/office/officeart/2005/8/layout/hProcess9"/>
    <dgm:cxn modelId="{FFF4E4B6-8D59-45A5-A0E0-92AFEA54BFCC}" type="presParOf" srcId="{3849C17B-70F3-4723-A6E4-CF70C5310265}" destId="{251DFA86-1B52-4D0D-86CF-F4913E716197}" srcOrd="0" destOrd="0" presId="urn:microsoft.com/office/officeart/2005/8/layout/hProcess9"/>
    <dgm:cxn modelId="{BFBC8105-F858-47B0-8F41-A1BC0500607D}" type="presParOf" srcId="{3849C17B-70F3-4723-A6E4-CF70C5310265}" destId="{007660D0-204A-4A8A-8789-0D9FD1CE7B3E}" srcOrd="1" destOrd="0" presId="urn:microsoft.com/office/officeart/2005/8/layout/hProcess9"/>
    <dgm:cxn modelId="{6831106C-83D8-4004-8869-C717038D6AA4}" type="presParOf" srcId="{007660D0-204A-4A8A-8789-0D9FD1CE7B3E}" destId="{498091CE-E6B1-4CEA-9C1A-294BCD833461}" srcOrd="0" destOrd="0" presId="urn:microsoft.com/office/officeart/2005/8/layout/hProcess9"/>
    <dgm:cxn modelId="{BEBE70FD-57B1-4B8A-94DE-5EA85D9580EE}" type="presParOf" srcId="{007660D0-204A-4A8A-8789-0D9FD1CE7B3E}" destId="{0CF12AD6-3D88-43B9-96AD-5E13BF5B89A8}" srcOrd="1" destOrd="0" presId="urn:microsoft.com/office/officeart/2005/8/layout/hProcess9"/>
    <dgm:cxn modelId="{953FC33C-AB2A-45FC-BA00-4B525AC3FAC3}" type="presParOf" srcId="{007660D0-204A-4A8A-8789-0D9FD1CE7B3E}" destId="{92566B16-EBC7-497A-9839-22434365482D}" srcOrd="2" destOrd="0" presId="urn:microsoft.com/office/officeart/2005/8/layout/hProcess9"/>
    <dgm:cxn modelId="{4F57A79B-36A3-481F-9582-25B3BA726E6A}" type="presParOf" srcId="{007660D0-204A-4A8A-8789-0D9FD1CE7B3E}" destId="{83EC4803-19E1-40D7-94AD-70C4981C25B8}" srcOrd="3" destOrd="0" presId="urn:microsoft.com/office/officeart/2005/8/layout/hProcess9"/>
    <dgm:cxn modelId="{26A8D322-BF3D-4A7E-82A9-F0E2B4AA7ABB}" type="presParOf" srcId="{007660D0-204A-4A8A-8789-0D9FD1CE7B3E}" destId="{4AD144E3-7172-4779-9EC5-911F31C29014}" srcOrd="4" destOrd="0" presId="urn:microsoft.com/office/officeart/2005/8/layout/hProcess9"/>
    <dgm:cxn modelId="{2B7456EB-3B12-428B-8C77-44FF60F81758}" type="presParOf" srcId="{007660D0-204A-4A8A-8789-0D9FD1CE7B3E}" destId="{FFBAE677-2845-410A-92DA-252785D8059E}" srcOrd="5" destOrd="0" presId="urn:microsoft.com/office/officeart/2005/8/layout/hProcess9"/>
    <dgm:cxn modelId="{35F9122E-4984-4020-AC90-0D582734D020}" type="presParOf" srcId="{007660D0-204A-4A8A-8789-0D9FD1CE7B3E}" destId="{0EF9C354-250E-4281-ACBE-4187DDFB66E8}"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1DFA86-1B52-4D0D-86CF-F4913E716197}">
      <dsp:nvSpPr>
        <dsp:cNvPr id="0" name=""/>
        <dsp:cNvSpPr/>
      </dsp:nvSpPr>
      <dsp:spPr>
        <a:xfrm>
          <a:off x="0" y="0"/>
          <a:ext cx="6857996" cy="22606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98091CE-E6B1-4CEA-9C1A-294BCD833461}">
      <dsp:nvSpPr>
        <dsp:cNvPr id="0" name=""/>
        <dsp:cNvSpPr/>
      </dsp:nvSpPr>
      <dsp:spPr>
        <a:xfrm>
          <a:off x="3432" y="1299845"/>
          <a:ext cx="1650875" cy="9042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Submitted to CCTG</a:t>
          </a:r>
        </a:p>
      </dsp:txBody>
      <dsp:txXfrm>
        <a:off x="47573" y="1343986"/>
        <a:ext cx="1562593" cy="815958"/>
      </dsp:txXfrm>
    </dsp:sp>
    <dsp:sp modelId="{92566B16-EBC7-497A-9839-22434365482D}">
      <dsp:nvSpPr>
        <dsp:cNvPr id="0" name=""/>
        <dsp:cNvSpPr/>
      </dsp:nvSpPr>
      <dsp:spPr>
        <a:xfrm>
          <a:off x="1736852" y="1299845"/>
          <a:ext cx="1650875" cy="9042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Programmatic checks</a:t>
          </a:r>
        </a:p>
      </dsp:txBody>
      <dsp:txXfrm>
        <a:off x="1780993" y="1343986"/>
        <a:ext cx="1562593" cy="815958"/>
      </dsp:txXfrm>
    </dsp:sp>
    <dsp:sp modelId="{4AD144E3-7172-4779-9EC5-911F31C29014}">
      <dsp:nvSpPr>
        <dsp:cNvPr id="0" name=""/>
        <dsp:cNvSpPr/>
      </dsp:nvSpPr>
      <dsp:spPr>
        <a:xfrm>
          <a:off x="3470271" y="1299845"/>
          <a:ext cx="1650875" cy="9042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Manual checks</a:t>
          </a:r>
        </a:p>
      </dsp:txBody>
      <dsp:txXfrm>
        <a:off x="3514412" y="1343986"/>
        <a:ext cx="1562593" cy="815958"/>
      </dsp:txXfrm>
    </dsp:sp>
    <dsp:sp modelId="{0EF9C354-250E-4281-ACBE-4187DDFB66E8}">
      <dsp:nvSpPr>
        <dsp:cNvPr id="0" name=""/>
        <dsp:cNvSpPr/>
      </dsp:nvSpPr>
      <dsp:spPr>
        <a:xfrm>
          <a:off x="5207124" y="1280946"/>
          <a:ext cx="1650875" cy="9042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On-site checks</a:t>
          </a:r>
        </a:p>
      </dsp:txBody>
      <dsp:txXfrm>
        <a:off x="5251265" y="1325087"/>
        <a:ext cx="1562593" cy="81595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0BCF38-5647-479D-8CBC-E5EB40A67F9B}" type="datetimeFigureOut">
              <a:rPr lang="en-US" smtClean="0"/>
              <a:t>8/1/2022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F37976-34C8-4C40-8C17-A42C09720059}" type="slidenum">
              <a:rPr lang="en-US" smtClean="0"/>
              <a:t>‹#›</a:t>
            </a:fld>
            <a:endParaRPr lang="en-US"/>
          </a:p>
        </p:txBody>
      </p:sp>
    </p:spTree>
    <p:extLst>
      <p:ext uri="{BB962C8B-B14F-4D97-AF65-F5344CB8AC3E}">
        <p14:creationId xmlns:p14="http://schemas.microsoft.com/office/powerpoint/2010/main" val="742474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F37976-34C8-4C40-8C17-A42C09720059}" type="slidenum">
              <a:rPr lang="en-US" smtClean="0"/>
              <a:t>2</a:t>
            </a:fld>
            <a:endParaRPr lang="en-US"/>
          </a:p>
        </p:txBody>
      </p:sp>
    </p:spTree>
    <p:extLst>
      <p:ext uri="{BB962C8B-B14F-4D97-AF65-F5344CB8AC3E}">
        <p14:creationId xmlns:p14="http://schemas.microsoft.com/office/powerpoint/2010/main" val="37532833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F37976-34C8-4C40-8C17-A42C09720059}" type="slidenum">
              <a:rPr lang="en-US" smtClean="0"/>
              <a:t>13</a:t>
            </a:fld>
            <a:endParaRPr lang="en-US"/>
          </a:p>
        </p:txBody>
      </p:sp>
    </p:spTree>
    <p:extLst>
      <p:ext uri="{BB962C8B-B14F-4D97-AF65-F5344CB8AC3E}">
        <p14:creationId xmlns:p14="http://schemas.microsoft.com/office/powerpoint/2010/main" val="2816316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a:p>
        </p:txBody>
      </p:sp>
      <p:sp>
        <p:nvSpPr>
          <p:cNvPr id="5" name="Date Placeholder 4"/>
          <p:cNvSpPr>
            <a:spLocks noGrp="1"/>
          </p:cNvSpPr>
          <p:nvPr>
            <p:ph type="dt" idx="11"/>
          </p:nvPr>
        </p:nvSpPr>
        <p:spPr/>
        <p:txBody>
          <a:bodyPr/>
          <a:lstStyle/>
          <a:p>
            <a:pPr>
              <a:defRPr/>
            </a:pPr>
            <a:fld id="{82E7A9CD-A28F-47B7-A832-EC5BD2EC23A0}" type="datetime4">
              <a:rPr lang="en-US" smtClean="0"/>
              <a:t>August 1, 2022</a:t>
            </a:fld>
            <a:endParaRPr lang="en-US"/>
          </a:p>
        </p:txBody>
      </p:sp>
      <p:sp>
        <p:nvSpPr>
          <p:cNvPr id="6" name="Footer Placeholder 5"/>
          <p:cNvSpPr>
            <a:spLocks noGrp="1"/>
          </p:cNvSpPr>
          <p:nvPr>
            <p:ph type="ftr" sz="quarter" idx="12"/>
          </p:nvPr>
        </p:nvSpPr>
        <p:spPr/>
        <p:txBody>
          <a:bodyPr/>
          <a:lstStyle/>
          <a:p>
            <a:pPr>
              <a:defRPr/>
            </a:pPr>
            <a:r>
              <a:rPr lang="en-US" dirty="0"/>
              <a:t>Canadian Cancer Trials Group</a:t>
            </a:r>
          </a:p>
        </p:txBody>
      </p:sp>
      <p:sp>
        <p:nvSpPr>
          <p:cNvPr id="7" name="Slide Number Placeholder 6"/>
          <p:cNvSpPr>
            <a:spLocks noGrp="1"/>
          </p:cNvSpPr>
          <p:nvPr>
            <p:ph type="sldNum" sz="quarter" idx="13"/>
          </p:nvPr>
        </p:nvSpPr>
        <p:spPr/>
        <p:txBody>
          <a:bodyPr/>
          <a:lstStyle/>
          <a:p>
            <a:pPr>
              <a:defRPr/>
            </a:pPr>
            <a:fld id="{5C315D91-2A09-4EA5-8511-9A19BE2CD4E9}" type="slidenum">
              <a:rPr lang="en-US" smtClean="0"/>
              <a:pPr>
                <a:defRPr/>
              </a:pPr>
              <a:t>14</a:t>
            </a:fld>
            <a:endParaRPr lang="en-US"/>
          </a:p>
        </p:txBody>
      </p:sp>
    </p:spTree>
    <p:extLst>
      <p:ext uri="{BB962C8B-B14F-4D97-AF65-F5344CB8AC3E}">
        <p14:creationId xmlns:p14="http://schemas.microsoft.com/office/powerpoint/2010/main" val="964094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F37976-34C8-4C40-8C17-A42C09720059}" type="slidenum">
              <a:rPr lang="en-US" smtClean="0"/>
              <a:t>15</a:t>
            </a:fld>
            <a:endParaRPr lang="en-US"/>
          </a:p>
        </p:txBody>
      </p:sp>
    </p:spTree>
    <p:extLst>
      <p:ext uri="{BB962C8B-B14F-4D97-AF65-F5344CB8AC3E}">
        <p14:creationId xmlns:p14="http://schemas.microsoft.com/office/powerpoint/2010/main" val="37263197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F37976-34C8-4C40-8C17-A42C09720059}" type="slidenum">
              <a:rPr lang="en-US" smtClean="0"/>
              <a:t>16</a:t>
            </a:fld>
            <a:endParaRPr lang="en-US"/>
          </a:p>
        </p:txBody>
      </p:sp>
    </p:spTree>
    <p:extLst>
      <p:ext uri="{BB962C8B-B14F-4D97-AF65-F5344CB8AC3E}">
        <p14:creationId xmlns:p14="http://schemas.microsoft.com/office/powerpoint/2010/main" val="611032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F37976-34C8-4C40-8C17-A42C09720059}" type="slidenum">
              <a:rPr lang="en-US" smtClean="0"/>
              <a:t>17</a:t>
            </a:fld>
            <a:endParaRPr lang="en-US"/>
          </a:p>
        </p:txBody>
      </p:sp>
    </p:spTree>
    <p:extLst>
      <p:ext uri="{BB962C8B-B14F-4D97-AF65-F5344CB8AC3E}">
        <p14:creationId xmlns:p14="http://schemas.microsoft.com/office/powerpoint/2010/main" val="35524386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79D6E9-9764-4BBA-92EA-68D588394DAD}" type="slidenum">
              <a:rPr lang="en-CA" smtClean="0"/>
              <a:t>19</a:t>
            </a:fld>
            <a:endParaRPr lang="en-CA"/>
          </a:p>
        </p:txBody>
      </p:sp>
    </p:spTree>
    <p:extLst>
      <p:ext uri="{BB962C8B-B14F-4D97-AF65-F5344CB8AC3E}">
        <p14:creationId xmlns:p14="http://schemas.microsoft.com/office/powerpoint/2010/main" val="20233429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F37976-34C8-4C40-8C17-A42C09720059}" type="slidenum">
              <a:rPr lang="en-US" smtClean="0"/>
              <a:t>20</a:t>
            </a:fld>
            <a:endParaRPr lang="en-US"/>
          </a:p>
        </p:txBody>
      </p:sp>
    </p:spTree>
    <p:extLst>
      <p:ext uri="{BB962C8B-B14F-4D97-AF65-F5344CB8AC3E}">
        <p14:creationId xmlns:p14="http://schemas.microsoft.com/office/powerpoint/2010/main" val="24096717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F37976-34C8-4C40-8C17-A42C09720059}" type="slidenum">
              <a:rPr lang="en-US" smtClean="0"/>
              <a:t>21</a:t>
            </a:fld>
            <a:endParaRPr lang="en-US"/>
          </a:p>
        </p:txBody>
      </p:sp>
    </p:spTree>
    <p:extLst>
      <p:ext uri="{BB962C8B-B14F-4D97-AF65-F5344CB8AC3E}">
        <p14:creationId xmlns:p14="http://schemas.microsoft.com/office/powerpoint/2010/main" val="39597558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8AF37976-34C8-4C40-8C17-A42C09720059}" type="slidenum">
              <a:rPr lang="en-US" smtClean="0"/>
              <a:t>22</a:t>
            </a:fld>
            <a:endParaRPr lang="en-US"/>
          </a:p>
        </p:txBody>
      </p:sp>
    </p:spTree>
    <p:extLst>
      <p:ext uri="{BB962C8B-B14F-4D97-AF65-F5344CB8AC3E}">
        <p14:creationId xmlns:p14="http://schemas.microsoft.com/office/powerpoint/2010/main" val="15551830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F37976-34C8-4C40-8C17-A42C09720059}" type="slidenum">
              <a:rPr lang="en-US" smtClean="0"/>
              <a:t>23</a:t>
            </a:fld>
            <a:endParaRPr lang="en-US"/>
          </a:p>
        </p:txBody>
      </p:sp>
    </p:spTree>
    <p:extLst>
      <p:ext uri="{BB962C8B-B14F-4D97-AF65-F5344CB8AC3E}">
        <p14:creationId xmlns:p14="http://schemas.microsoft.com/office/powerpoint/2010/main" val="3138364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79D6E9-9764-4BBA-92EA-68D588394DAD}" type="slidenum">
              <a:rPr lang="en-CA" smtClean="0"/>
              <a:t>4</a:t>
            </a:fld>
            <a:endParaRPr lang="en-CA"/>
          </a:p>
        </p:txBody>
      </p:sp>
    </p:spTree>
    <p:extLst>
      <p:ext uri="{BB962C8B-B14F-4D97-AF65-F5344CB8AC3E}">
        <p14:creationId xmlns:p14="http://schemas.microsoft.com/office/powerpoint/2010/main" val="442480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F37976-34C8-4C40-8C17-A42C09720059}" type="slidenum">
              <a:rPr lang="en-US" smtClean="0"/>
              <a:t>24</a:t>
            </a:fld>
            <a:endParaRPr lang="en-US"/>
          </a:p>
        </p:txBody>
      </p:sp>
    </p:spTree>
    <p:extLst>
      <p:ext uri="{BB962C8B-B14F-4D97-AF65-F5344CB8AC3E}">
        <p14:creationId xmlns:p14="http://schemas.microsoft.com/office/powerpoint/2010/main" val="17207009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E7A9CD-A28F-47B7-A832-EC5BD2EC23A0}" type="datetime4">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August 1, 2022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ooter Placeholder 5"/>
          <p:cNvSpPr>
            <a:spLocks noGrp="1"/>
          </p:cNvSpPr>
          <p:nvPr>
            <p:ph type="ft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NCIC Clinical Trials Group</a:t>
            </a:r>
          </a:p>
        </p:txBody>
      </p:sp>
      <p:sp>
        <p:nvSpPr>
          <p:cNvPr id="7" name="Slide Number Placeholder 6"/>
          <p:cNvSpPr>
            <a:spLocks noGrp="1"/>
          </p:cNvSpPr>
          <p:nvPr>
            <p:ph type="sldNum" sz="quarter" idx="13"/>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C315D91-2A09-4EA5-8511-9A19BE2CD4E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93176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F37976-34C8-4C40-8C17-A42C09720059}" type="slidenum">
              <a:rPr lang="en-US" smtClean="0"/>
              <a:t>26</a:t>
            </a:fld>
            <a:endParaRPr lang="en-US"/>
          </a:p>
        </p:txBody>
      </p:sp>
    </p:spTree>
    <p:extLst>
      <p:ext uri="{BB962C8B-B14F-4D97-AF65-F5344CB8AC3E}">
        <p14:creationId xmlns:p14="http://schemas.microsoft.com/office/powerpoint/2010/main" val="34287576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F37976-34C8-4C40-8C17-A42C09720059}" type="slidenum">
              <a:rPr lang="en-US" smtClean="0"/>
              <a:t>27</a:t>
            </a:fld>
            <a:endParaRPr lang="en-US"/>
          </a:p>
        </p:txBody>
      </p:sp>
    </p:spTree>
    <p:extLst>
      <p:ext uri="{BB962C8B-B14F-4D97-AF65-F5344CB8AC3E}">
        <p14:creationId xmlns:p14="http://schemas.microsoft.com/office/powerpoint/2010/main" val="40946600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F37976-34C8-4C40-8C17-A42C09720059}" type="slidenum">
              <a:rPr lang="en-US" smtClean="0"/>
              <a:t>29</a:t>
            </a:fld>
            <a:endParaRPr lang="en-US"/>
          </a:p>
        </p:txBody>
      </p:sp>
    </p:spTree>
    <p:extLst>
      <p:ext uri="{BB962C8B-B14F-4D97-AF65-F5344CB8AC3E}">
        <p14:creationId xmlns:p14="http://schemas.microsoft.com/office/powerpoint/2010/main" val="14868070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52635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46D254-196E-4C94-8165-BF12EC6CECB0}" type="slidenum">
              <a:rPr lang="en-US" smtClean="0"/>
              <a:t>31</a:t>
            </a:fld>
            <a:endParaRPr lang="en-US" dirty="0"/>
          </a:p>
        </p:txBody>
      </p:sp>
    </p:spTree>
    <p:extLst>
      <p:ext uri="{BB962C8B-B14F-4D97-AF65-F5344CB8AC3E}">
        <p14:creationId xmlns:p14="http://schemas.microsoft.com/office/powerpoint/2010/main" val="7014037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F37976-34C8-4C40-8C17-A42C09720059}" type="slidenum">
              <a:rPr lang="en-US" smtClean="0"/>
              <a:t>33</a:t>
            </a:fld>
            <a:endParaRPr lang="en-US"/>
          </a:p>
        </p:txBody>
      </p:sp>
    </p:spTree>
    <p:extLst>
      <p:ext uri="{BB962C8B-B14F-4D97-AF65-F5344CB8AC3E}">
        <p14:creationId xmlns:p14="http://schemas.microsoft.com/office/powerpoint/2010/main" val="23796307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F37976-34C8-4C40-8C17-A42C09720059}" type="slidenum">
              <a:rPr lang="en-US" smtClean="0"/>
              <a:t>34</a:t>
            </a:fld>
            <a:endParaRPr lang="en-US"/>
          </a:p>
        </p:txBody>
      </p:sp>
    </p:spTree>
    <p:extLst>
      <p:ext uri="{BB962C8B-B14F-4D97-AF65-F5344CB8AC3E}">
        <p14:creationId xmlns:p14="http://schemas.microsoft.com/office/powerpoint/2010/main" val="20245428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5C1ADF1D-F855-40B2-BC5D-19BB05AB1A90}" type="slidenum">
              <a:rPr lang="en-US" smtClean="0"/>
              <a:t>35</a:t>
            </a:fld>
            <a:endParaRPr lang="en-US"/>
          </a:p>
        </p:txBody>
      </p:sp>
    </p:spTree>
    <p:extLst>
      <p:ext uri="{BB962C8B-B14F-4D97-AF65-F5344CB8AC3E}">
        <p14:creationId xmlns:p14="http://schemas.microsoft.com/office/powerpoint/2010/main" val="3960681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79D6E9-9764-4BBA-92EA-68D588394DAD}" type="slidenum">
              <a:rPr lang="en-CA" smtClean="0"/>
              <a:t>5</a:t>
            </a:fld>
            <a:endParaRPr lang="en-CA"/>
          </a:p>
        </p:txBody>
      </p:sp>
    </p:spTree>
    <p:extLst>
      <p:ext uri="{BB962C8B-B14F-4D97-AF65-F5344CB8AC3E}">
        <p14:creationId xmlns:p14="http://schemas.microsoft.com/office/powerpoint/2010/main" val="24664721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F37976-34C8-4C40-8C17-A42C09720059}" type="slidenum">
              <a:rPr lang="en-US" smtClean="0"/>
              <a:t>37</a:t>
            </a:fld>
            <a:endParaRPr lang="en-US"/>
          </a:p>
        </p:txBody>
      </p:sp>
    </p:spTree>
    <p:extLst>
      <p:ext uri="{BB962C8B-B14F-4D97-AF65-F5344CB8AC3E}">
        <p14:creationId xmlns:p14="http://schemas.microsoft.com/office/powerpoint/2010/main" val="25585684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Slide Number Placeholder 3"/>
          <p:cNvSpPr>
            <a:spLocks noGrp="1"/>
          </p:cNvSpPr>
          <p:nvPr>
            <p:ph type="sldNum" sz="quarter" idx="5"/>
          </p:nvPr>
        </p:nvSpPr>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AD4820F-1DDA-41BE-AB03-3F794F180C24}" type="slidenum">
              <a:rPr lang="en-US" altLang="en-US">
                <a:solidFill>
                  <a:srgbClr val="FFFFF9"/>
                </a:solidFill>
                <a:latin typeface="Tahoma" panose="020B0604030504040204" pitchFamily="34" charset="0"/>
              </a:rPr>
              <a:pPr>
                <a:spcBef>
                  <a:spcPct val="0"/>
                </a:spcBef>
              </a:pPr>
              <a:t>38</a:t>
            </a:fld>
            <a:endParaRPr lang="en-US" altLang="en-US">
              <a:solidFill>
                <a:srgbClr val="FFFFF9"/>
              </a:solidFill>
              <a:latin typeface="Tahoma" panose="020B0604030504040204" pitchFamily="34" charset="0"/>
            </a:endParaRPr>
          </a:p>
        </p:txBody>
      </p:sp>
    </p:spTree>
    <p:extLst>
      <p:ext uri="{BB962C8B-B14F-4D97-AF65-F5344CB8AC3E}">
        <p14:creationId xmlns:p14="http://schemas.microsoft.com/office/powerpoint/2010/main" val="35055502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Tx/>
              <a:buNone/>
            </a:pPr>
            <a:endParaRPr lang="en-US" altLang="en-US" dirty="0"/>
          </a:p>
        </p:txBody>
      </p:sp>
      <p:sp>
        <p:nvSpPr>
          <p:cNvPr id="4" name="Slide Number Placeholder 3"/>
          <p:cNvSpPr>
            <a:spLocks noGrp="1"/>
          </p:cNvSpPr>
          <p:nvPr>
            <p:ph type="sldNum" sz="quarter" idx="5"/>
          </p:nvPr>
        </p:nvSpPr>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3457F40-D63D-498E-B2CB-4AEE5BA321FC}" type="slidenum">
              <a:rPr lang="en-US" altLang="en-US">
                <a:solidFill>
                  <a:srgbClr val="FFFFF9"/>
                </a:solidFill>
                <a:latin typeface="Tahoma" panose="020B0604030504040204" pitchFamily="34" charset="0"/>
              </a:rPr>
              <a:pPr>
                <a:spcBef>
                  <a:spcPct val="0"/>
                </a:spcBef>
              </a:pPr>
              <a:t>39</a:t>
            </a:fld>
            <a:endParaRPr lang="en-US" altLang="en-US">
              <a:solidFill>
                <a:srgbClr val="FFFFF9"/>
              </a:solidFill>
              <a:latin typeface="Tahoma" panose="020B0604030504040204" pitchFamily="34" charset="0"/>
            </a:endParaRPr>
          </a:p>
        </p:txBody>
      </p:sp>
    </p:spTree>
    <p:extLst>
      <p:ext uri="{BB962C8B-B14F-4D97-AF65-F5344CB8AC3E}">
        <p14:creationId xmlns:p14="http://schemas.microsoft.com/office/powerpoint/2010/main" val="324510041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E0F100E-DE48-4541-B49D-6E2E37CD3022}" type="slidenum">
              <a:rPr lang="en-US" altLang="en-US">
                <a:solidFill>
                  <a:srgbClr val="FFFFF9"/>
                </a:solidFill>
                <a:latin typeface="Tahoma" panose="020B0604030504040204" pitchFamily="34" charset="0"/>
              </a:rPr>
              <a:pPr>
                <a:spcBef>
                  <a:spcPct val="0"/>
                </a:spcBef>
              </a:pPr>
              <a:t>42</a:t>
            </a:fld>
            <a:endParaRPr lang="en-US" altLang="en-US">
              <a:solidFill>
                <a:srgbClr val="FFFFF9"/>
              </a:solidFill>
              <a:latin typeface="Tahoma" panose="020B0604030504040204" pitchFamily="34" charset="0"/>
            </a:endParaRPr>
          </a:p>
        </p:txBody>
      </p:sp>
    </p:spTree>
    <p:extLst>
      <p:ext uri="{BB962C8B-B14F-4D97-AF65-F5344CB8AC3E}">
        <p14:creationId xmlns:p14="http://schemas.microsoft.com/office/powerpoint/2010/main" val="41123340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777528-15CD-4D74-B3D5-092163681B1F}" type="slidenum">
              <a:rPr lang="en-US" smtClean="0"/>
              <a:t>43</a:t>
            </a:fld>
            <a:endParaRPr lang="en-US"/>
          </a:p>
        </p:txBody>
      </p:sp>
    </p:spTree>
    <p:extLst>
      <p:ext uri="{BB962C8B-B14F-4D97-AF65-F5344CB8AC3E}">
        <p14:creationId xmlns:p14="http://schemas.microsoft.com/office/powerpoint/2010/main" val="35746712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777528-15CD-4D74-B3D5-092163681B1F}" type="slidenum">
              <a:rPr lang="en-US" smtClean="0"/>
              <a:t>44</a:t>
            </a:fld>
            <a:endParaRPr lang="en-US"/>
          </a:p>
        </p:txBody>
      </p:sp>
    </p:spTree>
    <p:extLst>
      <p:ext uri="{BB962C8B-B14F-4D97-AF65-F5344CB8AC3E}">
        <p14:creationId xmlns:p14="http://schemas.microsoft.com/office/powerpoint/2010/main" val="11161217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2777528-15CD-4D74-B3D5-092163681B1F}" type="slidenum">
              <a:rPr lang="en-US" smtClean="0"/>
              <a:t>45</a:t>
            </a:fld>
            <a:endParaRPr lang="en-US"/>
          </a:p>
        </p:txBody>
      </p:sp>
    </p:spTree>
    <p:extLst>
      <p:ext uri="{BB962C8B-B14F-4D97-AF65-F5344CB8AC3E}">
        <p14:creationId xmlns:p14="http://schemas.microsoft.com/office/powerpoint/2010/main" val="23291740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777528-15CD-4D74-B3D5-092163681B1F}" type="slidenum">
              <a:rPr lang="en-US" smtClean="0"/>
              <a:t>46</a:t>
            </a:fld>
            <a:endParaRPr lang="en-US"/>
          </a:p>
        </p:txBody>
      </p:sp>
    </p:spTree>
    <p:extLst>
      <p:ext uri="{BB962C8B-B14F-4D97-AF65-F5344CB8AC3E}">
        <p14:creationId xmlns:p14="http://schemas.microsoft.com/office/powerpoint/2010/main" val="35298272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777528-15CD-4D74-B3D5-092163681B1F}" type="slidenum">
              <a:rPr lang="en-US" smtClean="0"/>
              <a:t>47</a:t>
            </a:fld>
            <a:endParaRPr lang="en-US"/>
          </a:p>
        </p:txBody>
      </p:sp>
    </p:spTree>
    <p:extLst>
      <p:ext uri="{BB962C8B-B14F-4D97-AF65-F5344CB8AC3E}">
        <p14:creationId xmlns:p14="http://schemas.microsoft.com/office/powerpoint/2010/main" val="307202366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endParaRPr lang="en-US" dirty="0"/>
          </a:p>
        </p:txBody>
      </p:sp>
      <p:sp>
        <p:nvSpPr>
          <p:cNvPr id="4" name="Slide Number Placeholder 3"/>
          <p:cNvSpPr>
            <a:spLocks noGrp="1"/>
          </p:cNvSpPr>
          <p:nvPr>
            <p:ph type="sldNum" sz="quarter" idx="10"/>
          </p:nvPr>
        </p:nvSpPr>
        <p:spPr/>
        <p:txBody>
          <a:bodyPr/>
          <a:lstStyle/>
          <a:p>
            <a:fld id="{12777528-15CD-4D74-B3D5-092163681B1F}" type="slidenum">
              <a:rPr lang="en-US" smtClean="0"/>
              <a:t>48</a:t>
            </a:fld>
            <a:endParaRPr lang="en-US"/>
          </a:p>
        </p:txBody>
      </p:sp>
    </p:spTree>
    <p:extLst>
      <p:ext uri="{BB962C8B-B14F-4D97-AF65-F5344CB8AC3E}">
        <p14:creationId xmlns:p14="http://schemas.microsoft.com/office/powerpoint/2010/main" val="676630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lnSpc>
                <a:spcPct val="90000"/>
              </a:lnSpc>
              <a:buClr>
                <a:srgbClr val="519136"/>
              </a:buClr>
              <a:buFont typeface="Wingdings" panose="05000000000000000000" pitchFamily="2" charset="2"/>
              <a:buNone/>
            </a:pPr>
            <a:endParaRPr lang="en-US" altLang="en-US" sz="1200" dirty="0">
              <a:latin typeface="+mn-lt"/>
            </a:endParaRPr>
          </a:p>
        </p:txBody>
      </p:sp>
      <p:sp>
        <p:nvSpPr>
          <p:cNvPr id="4" name="Slide Number Placeholder 3"/>
          <p:cNvSpPr>
            <a:spLocks noGrp="1"/>
          </p:cNvSpPr>
          <p:nvPr>
            <p:ph type="sldNum" sz="quarter" idx="10"/>
          </p:nvPr>
        </p:nvSpPr>
        <p:spPr/>
        <p:txBody>
          <a:bodyPr/>
          <a:lstStyle/>
          <a:p>
            <a:fld id="{A179D6E9-9764-4BBA-92EA-68D588394DAD}" type="slidenum">
              <a:rPr lang="en-CA" smtClean="0"/>
              <a:t>6</a:t>
            </a:fld>
            <a:endParaRPr lang="en-CA"/>
          </a:p>
        </p:txBody>
      </p:sp>
    </p:spTree>
    <p:extLst>
      <p:ext uri="{BB962C8B-B14F-4D97-AF65-F5344CB8AC3E}">
        <p14:creationId xmlns:p14="http://schemas.microsoft.com/office/powerpoint/2010/main" val="95971939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ECDA08-22C2-40DB-8C91-0779A951118F}" type="slidenum">
              <a:rPr lang="en-US" smtClean="0"/>
              <a:t>52</a:t>
            </a:fld>
            <a:endParaRPr lang="en-US"/>
          </a:p>
        </p:txBody>
      </p:sp>
    </p:spTree>
    <p:extLst>
      <p:ext uri="{BB962C8B-B14F-4D97-AF65-F5344CB8AC3E}">
        <p14:creationId xmlns:p14="http://schemas.microsoft.com/office/powerpoint/2010/main" val="272080495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F37976-34C8-4C40-8C17-A42C09720059}" type="slidenum">
              <a:rPr lang="en-US" smtClean="0"/>
              <a:t>53</a:t>
            </a:fld>
            <a:endParaRPr lang="en-US"/>
          </a:p>
        </p:txBody>
      </p:sp>
    </p:spTree>
    <p:extLst>
      <p:ext uri="{BB962C8B-B14F-4D97-AF65-F5344CB8AC3E}">
        <p14:creationId xmlns:p14="http://schemas.microsoft.com/office/powerpoint/2010/main" val="1698362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altLang="en-US" sz="1200" dirty="0">
              <a:ea typeface="ＭＳ Ｐゴシック" panose="020B0600070205080204" pitchFamily="34" charset="-128"/>
            </a:endParaRPr>
          </a:p>
        </p:txBody>
      </p:sp>
      <p:sp>
        <p:nvSpPr>
          <p:cNvPr id="4" name="Slide Number Placeholder 3"/>
          <p:cNvSpPr>
            <a:spLocks noGrp="1"/>
          </p:cNvSpPr>
          <p:nvPr>
            <p:ph type="sldNum" sz="quarter" idx="10"/>
          </p:nvPr>
        </p:nvSpPr>
        <p:spPr/>
        <p:txBody>
          <a:bodyPr/>
          <a:lstStyle/>
          <a:p>
            <a:fld id="{A179D6E9-9764-4BBA-92EA-68D588394DAD}" type="slidenum">
              <a:rPr lang="en-CA" smtClean="0"/>
              <a:t>7</a:t>
            </a:fld>
            <a:endParaRPr lang="en-CA"/>
          </a:p>
        </p:txBody>
      </p:sp>
    </p:spTree>
    <p:extLst>
      <p:ext uri="{BB962C8B-B14F-4D97-AF65-F5344CB8AC3E}">
        <p14:creationId xmlns:p14="http://schemas.microsoft.com/office/powerpoint/2010/main" val="2342297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79D6E9-9764-4BBA-92EA-68D588394DAD}" type="slidenum">
              <a:rPr lang="en-CA" smtClean="0"/>
              <a:t>9</a:t>
            </a:fld>
            <a:endParaRPr lang="en-CA"/>
          </a:p>
        </p:txBody>
      </p:sp>
    </p:spTree>
    <p:extLst>
      <p:ext uri="{BB962C8B-B14F-4D97-AF65-F5344CB8AC3E}">
        <p14:creationId xmlns:p14="http://schemas.microsoft.com/office/powerpoint/2010/main" val="2447654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A179D6E9-9764-4BBA-92EA-68D588394DAD}" type="slidenum">
              <a:rPr lang="en-CA" smtClean="0"/>
              <a:t>10</a:t>
            </a:fld>
            <a:endParaRPr lang="en-CA"/>
          </a:p>
        </p:txBody>
      </p:sp>
    </p:spTree>
    <p:extLst>
      <p:ext uri="{BB962C8B-B14F-4D97-AF65-F5344CB8AC3E}">
        <p14:creationId xmlns:p14="http://schemas.microsoft.com/office/powerpoint/2010/main" val="1490349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68C9D2-8555-3344-9AF5-FBD7D5CA4689}" type="slidenum">
              <a:rPr lang="en-US" smtClean="0"/>
              <a:t>11</a:t>
            </a:fld>
            <a:endParaRPr lang="en-US" dirty="0"/>
          </a:p>
        </p:txBody>
      </p:sp>
    </p:spTree>
    <p:extLst>
      <p:ext uri="{BB962C8B-B14F-4D97-AF65-F5344CB8AC3E}">
        <p14:creationId xmlns:p14="http://schemas.microsoft.com/office/powerpoint/2010/main" val="1101713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6DE418-1702-47E0-9BB2-C6C533ABB1B2}" type="slidenum">
              <a:rPr lang="en-CA" altLang="en-US"/>
              <a:pPr/>
              <a:t>12</a:t>
            </a:fld>
            <a:endParaRPr lang="en-CA" altLang="en-US"/>
          </a:p>
        </p:txBody>
      </p:sp>
      <p:sp>
        <p:nvSpPr>
          <p:cNvPr id="331778" name="Rectangle 2"/>
          <p:cNvSpPr>
            <a:spLocks noGrp="1" noRot="1" noChangeAspect="1" noChangeArrowheads="1" noTextEdit="1"/>
          </p:cNvSpPr>
          <p:nvPr>
            <p:ph type="sldImg"/>
          </p:nvPr>
        </p:nvSpPr>
        <p:spPr>
          <a:ln/>
        </p:spPr>
      </p:sp>
      <p:sp>
        <p:nvSpPr>
          <p:cNvPr id="3317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3821629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ext Placeholder 10"/>
          <p:cNvSpPr>
            <a:spLocks noGrp="1"/>
          </p:cNvSpPr>
          <p:nvPr>
            <p:ph type="body" sz="quarter" idx="13" hasCustomPrompt="1"/>
          </p:nvPr>
        </p:nvSpPr>
        <p:spPr>
          <a:xfrm>
            <a:off x="683568" y="1412776"/>
            <a:ext cx="7776864" cy="1872208"/>
          </a:xfrm>
        </p:spPr>
        <p:txBody>
          <a:bodyPr>
            <a:normAutofit/>
          </a:bodyPr>
          <a:lstStyle>
            <a:lvl1pPr marL="0" indent="0" algn="ctr">
              <a:buNone/>
              <a:defRPr sz="3400" b="1">
                <a:solidFill>
                  <a:srgbClr val="519136"/>
                </a:solidFill>
              </a:defRPr>
            </a:lvl1pPr>
          </a:lstStyle>
          <a:p>
            <a:pPr lvl="0"/>
            <a:r>
              <a:rPr lang="en-US" dirty="0"/>
              <a:t>Click to edit Title</a:t>
            </a:r>
          </a:p>
        </p:txBody>
      </p:sp>
      <p:sp>
        <p:nvSpPr>
          <p:cNvPr id="12" name="Text Placeholder 10"/>
          <p:cNvSpPr>
            <a:spLocks noGrp="1"/>
          </p:cNvSpPr>
          <p:nvPr>
            <p:ph type="body" sz="quarter" idx="14" hasCustomPrompt="1"/>
          </p:nvPr>
        </p:nvSpPr>
        <p:spPr>
          <a:xfrm>
            <a:off x="683568" y="3501008"/>
            <a:ext cx="7776864" cy="1368152"/>
          </a:xfrm>
        </p:spPr>
        <p:txBody>
          <a:bodyPr>
            <a:normAutofit/>
          </a:bodyPr>
          <a:lstStyle>
            <a:lvl1pPr marL="0" indent="0" algn="ctr">
              <a:buNone/>
              <a:defRPr sz="2600">
                <a:solidFill>
                  <a:schemeClr val="tx1"/>
                </a:solidFill>
              </a:defRPr>
            </a:lvl1pPr>
          </a:lstStyle>
          <a:p>
            <a:pPr lvl="0"/>
            <a:r>
              <a:rPr lang="en-US" dirty="0"/>
              <a:t>Click to edit Subtitle/Description</a:t>
            </a:r>
          </a:p>
        </p:txBody>
      </p:sp>
      <p:sp>
        <p:nvSpPr>
          <p:cNvPr id="13" name="Text Placeholder 10"/>
          <p:cNvSpPr>
            <a:spLocks noGrp="1"/>
          </p:cNvSpPr>
          <p:nvPr>
            <p:ph type="body" sz="quarter" idx="15" hasCustomPrompt="1"/>
          </p:nvPr>
        </p:nvSpPr>
        <p:spPr>
          <a:xfrm>
            <a:off x="683568" y="5085185"/>
            <a:ext cx="7776864" cy="1080120"/>
          </a:xfrm>
        </p:spPr>
        <p:txBody>
          <a:bodyPr>
            <a:normAutofit/>
          </a:bodyPr>
          <a:lstStyle>
            <a:lvl1pPr marL="0" indent="0" algn="ctr">
              <a:buNone/>
              <a:defRPr sz="1800">
                <a:solidFill>
                  <a:srgbClr val="519136"/>
                </a:solidFill>
              </a:defRPr>
            </a:lvl1pPr>
          </a:lstStyle>
          <a:p>
            <a:pPr lvl="0"/>
            <a:r>
              <a:rPr lang="en-US" dirty="0"/>
              <a:t>Click to edit Presenter/Author</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Tree>
    <p:extLst>
      <p:ext uri="{BB962C8B-B14F-4D97-AF65-F5344CB8AC3E}">
        <p14:creationId xmlns:p14="http://schemas.microsoft.com/office/powerpoint/2010/main" val="358906102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Title</a:t>
            </a:r>
          </a:p>
        </p:txBody>
      </p:sp>
      <p:sp>
        <p:nvSpPr>
          <p:cNvPr id="3" name="Content Placeholder 2"/>
          <p:cNvSpPr>
            <a:spLocks noGrp="1"/>
          </p:cNvSpPr>
          <p:nvPr>
            <p:ph idx="1"/>
          </p:nvPr>
        </p:nvSpPr>
        <p:spPr/>
        <p:txBody>
          <a:bodyPr/>
          <a:lstStyle>
            <a:lvl2pPr marL="173736" indent="-173736">
              <a:buFont typeface="Arial" panose="020B0604020202020204" pitchFamily="34" charset="0"/>
              <a:buChar char="•"/>
              <a:defRPr/>
            </a:lvl2pPr>
            <a:lvl3pPr marL="402336" indent="-164592">
              <a:buFont typeface="Arial" panose="020B0604020202020204" pitchFamily="34" charset="0"/>
              <a:buChar char="•"/>
              <a:defRPr/>
            </a:lvl3pPr>
            <a:lvl4pPr marL="630936" indent="-164592">
              <a:buFont typeface="Arial" panose="020B0604020202020204" pitchFamily="34" charset="0"/>
              <a:buChar char="•"/>
              <a:defRPr/>
            </a:lvl4pPr>
            <a:lvl5pPr marL="859536" indent="-173736">
              <a:buFont typeface="Arial" panose="020B0604020202020204" pitchFamily="34"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23528" y="836712"/>
            <a:ext cx="4032448" cy="5472608"/>
          </a:xfrm>
        </p:spPr>
        <p:txBody>
          <a:bodyPr/>
          <a:lstStyle>
            <a:lvl1pPr>
              <a:defRPr sz="2400"/>
            </a:lvl1pPr>
            <a:lvl2pPr marL="173736" indent="-173736">
              <a:buFont typeface="Arial" panose="020B0604020202020204" pitchFamily="34" charset="0"/>
              <a:buChar char="•"/>
              <a:defRPr sz="2400"/>
            </a:lvl2pPr>
            <a:lvl3pPr marL="402336" indent="-164592">
              <a:buFont typeface="Arial" panose="020B0604020202020204" pitchFamily="34" charset="0"/>
              <a:buChar char="•"/>
              <a:defRPr sz="2200"/>
            </a:lvl3pPr>
            <a:lvl4pPr marL="630936" indent="-164592">
              <a:buFont typeface="Arial" panose="020B0604020202020204" pitchFamily="34" charset="0"/>
              <a:buChar char="•"/>
              <a:defRPr sz="2000"/>
            </a:lvl4pPr>
            <a:lvl5pPr marL="859536" indent="-173736">
              <a:buFont typeface="Arial" panose="020B0604020202020204" pitchFamily="34" charset="0"/>
              <a:buChar char="•"/>
              <a:defRPr sz="1800"/>
            </a:lvl5pPr>
            <a:lvl6pPr>
              <a:defRPr sz="16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836712"/>
            <a:ext cx="4120456" cy="5472608"/>
          </a:xfrm>
        </p:spPr>
        <p:txBody>
          <a:bodyPr/>
          <a:lstStyle>
            <a:lvl1pPr>
              <a:defRPr sz="2400"/>
            </a:lvl1pPr>
            <a:lvl2pPr marL="173736" indent="-173736">
              <a:buFont typeface="Arial" panose="020B0604020202020204" pitchFamily="34" charset="0"/>
              <a:buChar char="•"/>
              <a:defRPr sz="2400"/>
            </a:lvl2pPr>
            <a:lvl3pPr marL="402336" indent="-164592">
              <a:buFont typeface="Arial" panose="020B0604020202020204" pitchFamily="34" charset="0"/>
              <a:buChar char="•"/>
              <a:defRPr sz="2200"/>
            </a:lvl3pPr>
            <a:lvl4pPr marL="630936" indent="-164592">
              <a:buFont typeface="Arial" panose="020B0604020202020204" pitchFamily="34" charset="0"/>
              <a:buChar char="•"/>
              <a:defRPr sz="2000"/>
            </a:lvl4pPr>
            <a:lvl5pPr marL="859536" indent="-173736">
              <a:buFont typeface="Arial" panose="020B0604020202020204" pitchFamily="34" charset="0"/>
              <a:buChar char="•"/>
              <a:defRPr sz="1800"/>
            </a:lvl5pPr>
            <a:lvl6pPr>
              <a:defRPr sz="16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
        <p:nvSpPr>
          <p:cNvPr id="8" name="Title 7"/>
          <p:cNvSpPr>
            <a:spLocks noGrp="1"/>
          </p:cNvSpPr>
          <p:nvPr>
            <p:ph type="title" hasCustomPrompt="1"/>
          </p:nvPr>
        </p:nvSpPr>
        <p:spPr/>
        <p:txBody>
          <a:bodyPr/>
          <a:lstStyle>
            <a:lvl1pPr>
              <a:defRPr/>
            </a:lvl1pPr>
          </a:lstStyle>
          <a:p>
            <a:r>
              <a:rPr lang="en-US" dirty="0"/>
              <a:t>Click to edit Title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Title</a:t>
            </a:r>
          </a:p>
        </p:txBody>
      </p:sp>
      <p:sp>
        <p:nvSpPr>
          <p:cNvPr id="4" name="Content Placeholder 3"/>
          <p:cNvSpPr>
            <a:spLocks noGrp="1"/>
          </p:cNvSpPr>
          <p:nvPr>
            <p:ph sz="half" idx="2"/>
          </p:nvPr>
        </p:nvSpPr>
        <p:spPr>
          <a:xfrm>
            <a:off x="323528" y="1556792"/>
            <a:ext cx="4104456" cy="4824536"/>
          </a:xfrm>
        </p:spPr>
        <p:txBody>
          <a:bodyPr/>
          <a:lstStyle>
            <a:lvl1pPr>
              <a:defRPr sz="2400"/>
            </a:lvl1pPr>
            <a:lvl2pPr marL="173736" indent="-173736">
              <a:buFont typeface="Arial" panose="020B0604020202020204" pitchFamily="34" charset="0"/>
              <a:buChar char="•"/>
              <a:defRPr sz="2000"/>
            </a:lvl2pPr>
            <a:lvl3pPr marL="402336" indent="-164592">
              <a:buFont typeface="Arial" panose="020B0604020202020204" pitchFamily="34" charset="0"/>
              <a:buChar char="•"/>
              <a:defRPr sz="2200"/>
            </a:lvl3pPr>
            <a:lvl4pPr marL="630936" indent="-164592">
              <a:buFont typeface="Arial" panose="020B0604020202020204" pitchFamily="34" charset="0"/>
              <a:buChar char="•"/>
              <a:defRPr sz="2000"/>
            </a:lvl4pPr>
            <a:lvl5pPr marL="859536" indent="-173736">
              <a:buFont typeface="Arial" panose="020B0604020202020204" pitchFamily="34" charset="0"/>
              <a:buChar char="•"/>
              <a:defRPr sz="18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16016" y="1556792"/>
            <a:ext cx="4104456" cy="4824536"/>
          </a:xfrm>
        </p:spPr>
        <p:txBody>
          <a:bodyPr/>
          <a:lstStyle>
            <a:lvl1pPr>
              <a:defRPr sz="2400"/>
            </a:lvl1pPr>
            <a:lvl2pPr marL="173736" indent="-173736">
              <a:buFont typeface="Arial" panose="020B0604020202020204" pitchFamily="34" charset="0"/>
              <a:buChar char="•"/>
              <a:defRPr sz="2000"/>
            </a:lvl2pPr>
            <a:lvl3pPr marL="402336" indent="-164592">
              <a:buFont typeface="Arial" panose="020B0604020202020204" pitchFamily="34" charset="0"/>
              <a:buChar char="•"/>
              <a:defRPr sz="2200"/>
            </a:lvl3pPr>
            <a:lvl4pPr marL="630936" indent="-164592">
              <a:buFont typeface="Arial" panose="020B0604020202020204" pitchFamily="34" charset="0"/>
              <a:buChar char="•"/>
              <a:defRPr sz="2000"/>
            </a:lvl4pPr>
            <a:lvl5pPr marL="859536" indent="-173736">
              <a:buFont typeface="Arial" panose="020B0604020202020204" pitchFamily="34" charset="0"/>
              <a:buChar char="•"/>
              <a:defRPr sz="18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a:p>
        </p:txBody>
      </p:sp>
      <p:sp>
        <p:nvSpPr>
          <p:cNvPr id="11" name="Text Placeholder 4"/>
          <p:cNvSpPr>
            <a:spLocks noGrp="1"/>
          </p:cNvSpPr>
          <p:nvPr>
            <p:ph type="body" sz="quarter" idx="13" hasCustomPrompt="1"/>
          </p:nvPr>
        </p:nvSpPr>
        <p:spPr>
          <a:xfrm>
            <a:off x="4716016" y="836712"/>
            <a:ext cx="4120456" cy="548640"/>
          </a:xfrm>
        </p:spPr>
        <p:txBody>
          <a:bodyPr anchor="b">
            <a:noAutofit/>
          </a:bodyPr>
          <a:lstStyle>
            <a:lvl1pPr marL="0" indent="0" algn="r">
              <a:buNone/>
              <a:defRPr lang="en-US" sz="1800" b="0" kern="1200" cap="none" spc="400" baseline="0" dirty="0" smtClean="0">
                <a:solidFill>
                  <a:schemeClr val="tx1"/>
                </a:solidFill>
                <a:latin typeface="Calibri" panose="020F0502020204030204" pitchFamily="34" charset="0"/>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dirty="0"/>
              <a:t>Click to edit master text styles</a:t>
            </a:r>
          </a:p>
        </p:txBody>
      </p:sp>
      <p:sp>
        <p:nvSpPr>
          <p:cNvPr id="12" name="Text Placeholder 4"/>
          <p:cNvSpPr>
            <a:spLocks noGrp="1"/>
          </p:cNvSpPr>
          <p:nvPr>
            <p:ph type="body" sz="quarter" idx="14" hasCustomPrompt="1"/>
          </p:nvPr>
        </p:nvSpPr>
        <p:spPr>
          <a:xfrm>
            <a:off x="323528" y="836712"/>
            <a:ext cx="4120456" cy="548640"/>
          </a:xfrm>
        </p:spPr>
        <p:txBody>
          <a:bodyPr anchor="b">
            <a:noAutofit/>
          </a:bodyPr>
          <a:lstStyle>
            <a:lvl1pPr marL="0" indent="0" algn="r">
              <a:buNone/>
              <a:defRPr lang="en-US" sz="1800" b="0" kern="1200" cap="none" spc="400" baseline="0" dirty="0" smtClean="0">
                <a:solidFill>
                  <a:schemeClr val="tx1"/>
                </a:solidFill>
                <a:latin typeface="Calibri" panose="020F0502020204030204" pitchFamily="34" charset="0"/>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dirty="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dd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Picture Placeholder 6"/>
          <p:cNvSpPr>
            <a:spLocks noGrp="1"/>
          </p:cNvSpPr>
          <p:nvPr>
            <p:ph type="pic" sz="quarter" idx="10"/>
          </p:nvPr>
        </p:nvSpPr>
        <p:spPr>
          <a:xfrm>
            <a:off x="323850" y="836712"/>
            <a:ext cx="8496300" cy="4752528"/>
          </a:xfrm>
        </p:spPr>
        <p:txBody>
          <a:bodyPr/>
          <a:lstStyle>
            <a:lvl1pPr marL="0" indent="0">
              <a:buNone/>
              <a:defRPr/>
            </a:lvl1pPr>
          </a:lstStyle>
          <a:p>
            <a:r>
              <a:rPr lang="en-US"/>
              <a:t>Click icon to add picture</a:t>
            </a:r>
            <a:endParaRPr lang="en-CA" dirty="0"/>
          </a:p>
        </p:txBody>
      </p:sp>
      <p:sp>
        <p:nvSpPr>
          <p:cNvPr id="4" name="Text Placeholder 3"/>
          <p:cNvSpPr>
            <a:spLocks noGrp="1"/>
          </p:cNvSpPr>
          <p:nvPr>
            <p:ph type="body" sz="quarter" idx="11" hasCustomPrompt="1"/>
          </p:nvPr>
        </p:nvSpPr>
        <p:spPr>
          <a:xfrm>
            <a:off x="323850" y="5734075"/>
            <a:ext cx="8496300" cy="503237"/>
          </a:xfrm>
        </p:spPr>
        <p:txBody>
          <a:bodyPr/>
          <a:lstStyle>
            <a:lvl1pPr marL="0" indent="0" algn="ctr">
              <a:buNone/>
              <a:defRPr/>
            </a:lvl1pPr>
          </a:lstStyle>
          <a:p>
            <a:pPr lvl="0"/>
            <a:r>
              <a:rPr lang="en-US" dirty="0"/>
              <a:t>Add Description/Title</a:t>
            </a:r>
          </a:p>
        </p:txBody>
      </p:sp>
    </p:spTree>
    <p:extLst>
      <p:ext uri="{BB962C8B-B14F-4D97-AF65-F5344CB8AC3E}">
        <p14:creationId xmlns:p14="http://schemas.microsoft.com/office/powerpoint/2010/main" val="2388438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with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Slide Number Placeholder 2"/>
          <p:cNvSpPr>
            <a:spLocks noGrp="1"/>
          </p:cNvSpPr>
          <p:nvPr>
            <p:ph type="sldNum" sz="quarter" idx="10"/>
          </p:nvPr>
        </p:nvSpPr>
        <p:spPr/>
        <p:txBody>
          <a:bodyPr/>
          <a:lstStyle/>
          <a:p>
            <a:fld id="{2754ED01-E2A0-4C1E-8E21-014B99041579}" type="slidenum">
              <a:rPr lang="en-US" smtClean="0"/>
              <a:pPr/>
              <a:t>‹#›</a:t>
            </a:fld>
            <a:endParaRPr lang="en-US" dirty="0"/>
          </a:p>
        </p:txBody>
      </p:sp>
      <p:sp>
        <p:nvSpPr>
          <p:cNvPr id="4" name="Vertical Text Placeholder 2"/>
          <p:cNvSpPr>
            <a:spLocks noGrp="1"/>
          </p:cNvSpPr>
          <p:nvPr>
            <p:ph type="body" orient="vert" idx="1"/>
          </p:nvPr>
        </p:nvSpPr>
        <p:spPr>
          <a:xfrm>
            <a:off x="323528" y="836712"/>
            <a:ext cx="8496944" cy="5472608"/>
          </a:xfrm>
        </p:spPr>
        <p:txBody>
          <a:bodyPr vert="eaVert"/>
          <a:lstStyle>
            <a:lvl2pPr marL="173736" indent="-173736">
              <a:buFont typeface="Arial" panose="020B0604020202020204" pitchFamily="34" charset="0"/>
              <a:buChar char="•"/>
              <a:defRPr/>
            </a:lvl2pPr>
            <a:lvl3pPr marL="402336" indent="-164592">
              <a:buFont typeface="Arial" panose="020B0604020202020204" pitchFamily="34" charset="0"/>
              <a:buChar char="•"/>
              <a:defRPr/>
            </a:lvl3pPr>
            <a:lvl4pPr marL="630936" indent="-164592">
              <a:buFont typeface="Arial" panose="020B0604020202020204" pitchFamily="34" charset="0"/>
              <a:buChar char="•"/>
              <a:defRPr/>
            </a:lvl4pPr>
            <a:lvl5pPr marL="859536" indent="-173736">
              <a:buFont typeface="Arial" panose="020B0604020202020204" pitchFamily="34"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6100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54ED01-E2A0-4C1E-8E21-014B99041579}" type="slidenum">
              <a:rPr lang="en-US" smtClean="0"/>
              <a:pPr/>
              <a:t>‹#›</a:t>
            </a:fld>
            <a:endParaRPr lang="en-US" dirty="0"/>
          </a:p>
        </p:txBody>
      </p:sp>
      <p:sp>
        <p:nvSpPr>
          <p:cNvPr id="4" name="Vertical Title 1"/>
          <p:cNvSpPr>
            <a:spLocks noGrp="1"/>
          </p:cNvSpPr>
          <p:nvPr>
            <p:ph type="title" orient="vert"/>
          </p:nvPr>
        </p:nvSpPr>
        <p:spPr>
          <a:xfrm>
            <a:off x="8378080" y="274638"/>
            <a:ext cx="586408" cy="5962673"/>
          </a:xfrm>
        </p:spPr>
        <p:txBody>
          <a:bodyPr vert="eaVert"/>
          <a:lstStyle/>
          <a:p>
            <a:r>
              <a:rPr lang="en-US"/>
              <a:t>Click to edit Master title style</a:t>
            </a:r>
            <a:endParaRPr lang="en-US" dirty="0"/>
          </a:p>
        </p:txBody>
      </p:sp>
      <p:sp>
        <p:nvSpPr>
          <p:cNvPr id="5" name="Vertical Text Placeholder 2"/>
          <p:cNvSpPr>
            <a:spLocks noGrp="1"/>
          </p:cNvSpPr>
          <p:nvPr>
            <p:ph type="body" orient="vert" idx="1"/>
          </p:nvPr>
        </p:nvSpPr>
        <p:spPr>
          <a:xfrm>
            <a:off x="457200" y="274638"/>
            <a:ext cx="7715200" cy="5962673"/>
          </a:xfrm>
        </p:spPr>
        <p:txBody>
          <a:bodyPr vert="eaVert"/>
          <a:lstStyle>
            <a:lvl2pPr marL="173736" indent="-173736">
              <a:buFont typeface="Arial" panose="020B0604020202020204" pitchFamily="34" charset="0"/>
              <a:buChar char="•"/>
              <a:defRPr/>
            </a:lvl2pPr>
            <a:lvl3pPr marL="402336" indent="-164592">
              <a:buFont typeface="Arial" panose="020B0604020202020204" pitchFamily="34" charset="0"/>
              <a:buChar char="•"/>
              <a:defRPr/>
            </a:lvl3pPr>
            <a:lvl4pPr marL="630936" indent="-164592">
              <a:buFont typeface="Arial" panose="020B0604020202020204" pitchFamily="34" charset="0"/>
              <a:buChar char="•"/>
              <a:defRPr/>
            </a:lvl4pPr>
            <a:lvl5pPr marL="859536" indent="-173736">
              <a:buFont typeface="Arial" panose="020B0604020202020204" pitchFamily="34"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56361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3528" y="116632"/>
            <a:ext cx="8496944" cy="548640"/>
          </a:xfrm>
          <a:prstGeom prst="rect">
            <a:avLst/>
          </a:prstGeom>
        </p:spPr>
        <p:txBody>
          <a:bodyPr vert="horz" lIns="91440" tIns="45720" rIns="91440" bIns="45720" rtlCol="0" anchor="ctr">
            <a:noAutofit/>
          </a:bodyPr>
          <a:lstStyle/>
          <a:p>
            <a:r>
              <a:rPr lang="en-US" dirty="0"/>
              <a:t>Click to Edit Title</a:t>
            </a:r>
          </a:p>
        </p:txBody>
      </p:sp>
      <p:sp>
        <p:nvSpPr>
          <p:cNvPr id="3" name="Text Placeholder 2"/>
          <p:cNvSpPr>
            <a:spLocks noGrp="1"/>
          </p:cNvSpPr>
          <p:nvPr>
            <p:ph type="body" idx="1"/>
          </p:nvPr>
        </p:nvSpPr>
        <p:spPr>
          <a:xfrm>
            <a:off x="323528" y="836712"/>
            <a:ext cx="8496944" cy="5472608"/>
          </a:xfrm>
          <a:prstGeom prst="rect">
            <a:avLst/>
          </a:prstGeom>
        </p:spPr>
        <p:txBody>
          <a:bodyPr vert="horz" lIns="91440" tIns="45720" rIns="91440" bIns="45720" rtlCol="0">
            <a:normAutofit/>
          </a:bodyPr>
          <a:lstStyle/>
          <a:p>
            <a:pPr lvl="0"/>
            <a:r>
              <a:rPr lang="en-US" dirty="0"/>
              <a:t>Edit Master text styles</a:t>
            </a:r>
          </a:p>
          <a:p>
            <a:pPr lvl="2"/>
            <a:r>
              <a:rPr lang="en-US" dirty="0"/>
              <a:t>Second level</a:t>
            </a:r>
          </a:p>
          <a:p>
            <a:pPr lvl="3"/>
            <a:r>
              <a:rPr lang="en-US" dirty="0"/>
              <a:t>Third level</a:t>
            </a:r>
          </a:p>
          <a:p>
            <a:pPr lvl="4"/>
            <a:r>
              <a:rPr lang="en-US" dirty="0"/>
              <a:t>Fourth level</a:t>
            </a:r>
          </a:p>
          <a:p>
            <a:pPr lvl="5"/>
            <a:r>
              <a:rPr lang="en-US" dirty="0"/>
              <a:t>Fifth level</a:t>
            </a: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754ED01-E2A0-4C1E-8E21-014B9904157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60" r:id="rId6"/>
    <p:sldLayoutId id="2147483661" r:id="rId7"/>
    <p:sldLayoutId id="2147483662" r:id="rId8"/>
    <p:sldLayoutId id="2147483655" r:id="rId9"/>
    <p:sldLayoutId id="2147483663" r:id="rId10"/>
  </p:sldLayoutIdLst>
  <p:hf hdr="0" ftr="0" dt="0"/>
  <p:txStyles>
    <p:titleStyle>
      <a:lvl1pPr algn="ctr" defTabSz="914400" rtl="0" eaLnBrk="1" latinLnBrk="0" hangingPunct="1">
        <a:spcBef>
          <a:spcPct val="0"/>
        </a:spcBef>
        <a:buNone/>
        <a:defRPr sz="3200" strike="noStrike" kern="1200" cap="none" baseline="0">
          <a:solidFill>
            <a:srgbClr val="519136"/>
          </a:solidFill>
          <a:latin typeface="Calibri" panose="020F0502020204030204" pitchFamily="34" charset="0"/>
          <a:ea typeface="+mj-ea"/>
          <a:cs typeface="+mj-cs"/>
        </a:defRPr>
      </a:lvl1pPr>
    </p:titleStyle>
    <p:bodyStyle>
      <a:lvl1pPr marL="179388" indent="-179388" algn="l" defTabSz="914400" rtl="0" eaLnBrk="1" latinLnBrk="0" hangingPunct="1">
        <a:spcBef>
          <a:spcPts val="800"/>
        </a:spcBef>
        <a:buClr>
          <a:srgbClr val="519136"/>
        </a:buClr>
        <a:buFont typeface="Arial" panose="020B0604020202020204" pitchFamily="34" charset="0"/>
        <a:buChar char="•"/>
        <a:defRPr sz="2400" b="0" kern="1200">
          <a:solidFill>
            <a:schemeClr val="tx1"/>
          </a:solidFill>
          <a:latin typeface="Calibri" panose="020F0502020204030204" pitchFamily="34" charset="0"/>
          <a:ea typeface="+mn-ea"/>
          <a:cs typeface="+mn-cs"/>
        </a:defRPr>
      </a:lvl1pPr>
      <a:lvl2pPr marL="173736" indent="-173736" algn="l" defTabSz="914400" rtl="0" eaLnBrk="1" latinLnBrk="0" hangingPunct="1">
        <a:spcBef>
          <a:spcPts val="300"/>
        </a:spcBef>
        <a:buClr>
          <a:srgbClr val="519136"/>
        </a:buClr>
        <a:buFont typeface="Arial" panose="020B0604020202020204" pitchFamily="34" charset="0"/>
        <a:buChar char="•"/>
        <a:defRPr sz="2200" kern="1200">
          <a:solidFill>
            <a:schemeClr val="tx1"/>
          </a:solidFill>
          <a:latin typeface="Calibri" panose="020F0502020204030204" pitchFamily="34" charset="0"/>
          <a:ea typeface="+mn-ea"/>
          <a:cs typeface="+mn-cs"/>
        </a:defRPr>
      </a:lvl2pPr>
      <a:lvl3pPr marL="402336" indent="-164592" algn="l" defTabSz="914400" rtl="0" eaLnBrk="1" latinLnBrk="0" hangingPunct="1">
        <a:spcBef>
          <a:spcPts val="300"/>
        </a:spcBef>
        <a:buClr>
          <a:srgbClr val="519136"/>
        </a:buClr>
        <a:buFont typeface="Arial" panose="020B0604020202020204" pitchFamily="34" charset="0"/>
        <a:buChar char="•"/>
        <a:defRPr sz="2200" kern="1200">
          <a:solidFill>
            <a:schemeClr val="tx1"/>
          </a:solidFill>
          <a:latin typeface="Calibri" panose="020F0502020204030204" pitchFamily="34" charset="0"/>
          <a:ea typeface="+mn-ea"/>
          <a:cs typeface="+mn-cs"/>
        </a:defRPr>
      </a:lvl3pPr>
      <a:lvl4pPr marL="630936" indent="-164592" algn="l" defTabSz="914400" rtl="0" eaLnBrk="1" latinLnBrk="0" hangingPunct="1">
        <a:spcBef>
          <a:spcPts val="300"/>
        </a:spcBef>
        <a:buClr>
          <a:srgbClr val="519136"/>
        </a:buClr>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859536" indent="-173736" algn="l" defTabSz="914400" rtl="0" eaLnBrk="1" latinLnBrk="0" hangingPunct="1">
        <a:spcBef>
          <a:spcPts val="300"/>
        </a:spcBef>
        <a:buClr>
          <a:srgbClr val="519136"/>
        </a:buClr>
        <a:buFont typeface="Arial" panose="020B0604020202020204" pitchFamily="34" charset="0"/>
        <a:buChar char="•"/>
        <a:defRPr sz="1800" kern="1200">
          <a:solidFill>
            <a:schemeClr val="tx1"/>
          </a:solidFill>
          <a:latin typeface="Calibri" panose="020F0502020204030204" pitchFamily="34" charset="0"/>
          <a:ea typeface="+mn-ea"/>
          <a:cs typeface="+mn-cs"/>
        </a:defRPr>
      </a:lvl5pPr>
      <a:lvl6pPr marL="1097280" indent="-173736" algn="l" defTabSz="914400" rtl="0" eaLnBrk="1" latinLnBrk="0" hangingPunct="1">
        <a:spcBef>
          <a:spcPts val="300"/>
        </a:spcBef>
        <a:buClr>
          <a:srgbClr val="519136"/>
        </a:buClr>
        <a:buFont typeface="Arial" panose="020B0604020202020204" pitchFamily="34" charset="0"/>
        <a:buChar char="•"/>
        <a:defRPr sz="1600" kern="1200">
          <a:solidFill>
            <a:schemeClr val="tx1"/>
          </a:solidFill>
          <a:latin typeface="Calibri" panose="020F0502020204030204" pitchFamily="34" charset="0"/>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healthycanadians.gc.ca/apps/gcp-bpc/index-en.html"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fontScale="85000" lnSpcReduction="20000"/>
          </a:bodyPr>
          <a:lstStyle/>
          <a:p>
            <a:r>
              <a:rPr lang="en-CA" dirty="0"/>
              <a:t>Clinical Trial Regulations and Guidelines </a:t>
            </a:r>
          </a:p>
          <a:p>
            <a:r>
              <a:rPr lang="en-CA" dirty="0"/>
              <a:t>&amp; </a:t>
            </a:r>
          </a:p>
          <a:p>
            <a:r>
              <a:rPr lang="en-CA" dirty="0"/>
              <a:t>Quality in Clinical Trials:</a:t>
            </a:r>
          </a:p>
          <a:p>
            <a:r>
              <a:rPr lang="en-CA" dirty="0"/>
              <a:t>How to Remain in Compliance</a:t>
            </a:r>
          </a:p>
        </p:txBody>
      </p:sp>
      <p:sp>
        <p:nvSpPr>
          <p:cNvPr id="4" name="Text Placeholder 3"/>
          <p:cNvSpPr>
            <a:spLocks noGrp="1"/>
          </p:cNvSpPr>
          <p:nvPr>
            <p:ph type="body" sz="quarter" idx="15"/>
          </p:nvPr>
        </p:nvSpPr>
        <p:spPr/>
        <p:txBody>
          <a:bodyPr/>
          <a:lstStyle/>
          <a:p>
            <a:r>
              <a:rPr lang="en-CA" dirty="0"/>
              <a:t>Michelle </a:t>
            </a:r>
            <a:r>
              <a:rPr lang="en-CA" dirty="0" err="1"/>
              <a:t>Savoie</a:t>
            </a:r>
            <a:r>
              <a:rPr lang="en-CA" dirty="0"/>
              <a:t>, Manager, Office of Compliance and Oversight</a:t>
            </a:r>
          </a:p>
          <a:p>
            <a:r>
              <a:rPr lang="en-CA" dirty="0"/>
              <a:t>Clive Hansen, Manager Office of Audits, Inspections and Partner Compliance</a:t>
            </a:r>
          </a:p>
        </p:txBody>
      </p:sp>
    </p:spTree>
    <p:extLst>
      <p:ext uri="{BB962C8B-B14F-4D97-AF65-F5344CB8AC3E}">
        <p14:creationId xmlns:p14="http://schemas.microsoft.com/office/powerpoint/2010/main" val="683614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a:xfrm>
            <a:off x="609600" y="1371600"/>
            <a:ext cx="8229600" cy="45720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Clr>
                <a:srgbClr val="519136"/>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rgbClr val="519136"/>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rgbClr val="519136"/>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CA" altLang="en-US" dirty="0"/>
              <a:t>Marketed agents used outside of their approved use in Canada require a Clinical Trial Application (CTA)</a:t>
            </a:r>
          </a:p>
          <a:p>
            <a:pPr lvl="1"/>
            <a:r>
              <a:rPr lang="en-CA" altLang="en-US" sz="2000" dirty="0"/>
              <a:t>E.g. clinical use, dose / formulation, route of administration or target patient population</a:t>
            </a:r>
          </a:p>
          <a:p>
            <a:r>
              <a:rPr lang="en-CA" altLang="en-US" dirty="0"/>
              <a:t>CTA submissions include</a:t>
            </a:r>
          </a:p>
          <a:p>
            <a:pPr lvl="1"/>
            <a:r>
              <a:rPr lang="en-CA" altLang="en-US" sz="2000" dirty="0"/>
              <a:t>Drug information, protocol, consent, product monograph/ Investigator’s Brochure, safety information, required forms</a:t>
            </a:r>
          </a:p>
          <a:p>
            <a:r>
              <a:rPr lang="en-CA" altLang="en-US" dirty="0"/>
              <a:t>30-day review period by Health Canada</a:t>
            </a:r>
          </a:p>
          <a:p>
            <a:pPr lvl="1"/>
            <a:r>
              <a:rPr lang="en-CA" altLang="en-US" sz="2000" dirty="0"/>
              <a:t>No Objection Letter (NOL) = trial can proceed</a:t>
            </a:r>
          </a:p>
          <a:p>
            <a:pPr lvl="1"/>
            <a:r>
              <a:rPr lang="en-CA" altLang="en-US" sz="2000" dirty="0"/>
              <a:t>Or </a:t>
            </a:r>
            <a:r>
              <a:rPr lang="en-CA" altLang="en-US" sz="2000" dirty="0" err="1"/>
              <a:t>Clarifax</a:t>
            </a:r>
            <a:r>
              <a:rPr lang="en-CA" altLang="en-US" sz="2000" dirty="0"/>
              <a:t> = additional information must be submitted to Health Canada</a:t>
            </a:r>
          </a:p>
          <a:p>
            <a:pPr lvl="1"/>
            <a:endParaRPr lang="en-US" sz="2200" dirty="0">
              <a:latin typeface="Calibri" panose="020F0502020204030204" pitchFamily="34" charset="0"/>
            </a:endParaRPr>
          </a:p>
          <a:p>
            <a:endParaRPr lang="en-US" dirty="0">
              <a:latin typeface="Calibri" panose="020F0502020204030204" pitchFamily="34" charset="0"/>
            </a:endParaRPr>
          </a:p>
        </p:txBody>
      </p:sp>
      <p:sp>
        <p:nvSpPr>
          <p:cNvPr id="3" name="Title Placeholder 1"/>
          <p:cNvSpPr txBox="1">
            <a:spLocks/>
          </p:cNvSpPr>
          <p:nvPr/>
        </p:nvSpPr>
        <p:spPr>
          <a:xfrm>
            <a:off x="448849" y="609600"/>
            <a:ext cx="8229600" cy="85725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3200" b="1" kern="1200">
                <a:solidFill>
                  <a:srgbClr val="519136"/>
                </a:solidFill>
                <a:latin typeface="+mj-lt"/>
                <a:ea typeface="+mj-ea"/>
                <a:cs typeface="+mj-cs"/>
              </a:defRPr>
            </a:lvl1pPr>
          </a:lstStyle>
          <a:p>
            <a:r>
              <a:rPr lang="en-US" dirty="0"/>
              <a:t> </a:t>
            </a:r>
            <a:r>
              <a:rPr lang="en-CA" b="0" dirty="0">
                <a:latin typeface="Calibri" panose="020F0502020204030204" pitchFamily="34" charset="0"/>
              </a:rPr>
              <a:t>Canadian Food and Drug Regulations</a:t>
            </a:r>
          </a:p>
        </p:txBody>
      </p:sp>
    </p:spTree>
    <p:extLst>
      <p:ext uri="{BB962C8B-B14F-4D97-AF65-F5344CB8AC3E}">
        <p14:creationId xmlns:p14="http://schemas.microsoft.com/office/powerpoint/2010/main" val="660690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5798" y="1859655"/>
            <a:ext cx="7086599" cy="3707878"/>
          </a:xfrm>
        </p:spPr>
        <p:txBody>
          <a:bodyPr numCol="2">
            <a:noAutofit/>
          </a:bodyPr>
          <a:lstStyle/>
          <a:p>
            <a:pPr marL="258366" lvl="2" indent="-258366">
              <a:buNone/>
            </a:pPr>
            <a:r>
              <a:rPr lang="en-US" sz="1350" b="1" dirty="0"/>
              <a:t>E1</a:t>
            </a:r>
            <a:r>
              <a:rPr lang="en-US" sz="1350" dirty="0"/>
              <a:t>: Clinical Safety for Drugs used in Long- Term Treatment Prolongation</a:t>
            </a:r>
          </a:p>
          <a:p>
            <a:pPr marL="0" lvl="2" indent="0">
              <a:buNone/>
            </a:pPr>
            <a:r>
              <a:rPr lang="en-US" sz="1350" b="1" dirty="0"/>
              <a:t>E2A-E2F</a:t>
            </a:r>
            <a:r>
              <a:rPr lang="en-US" sz="1350" dirty="0"/>
              <a:t>: Pharmacovigilance</a:t>
            </a:r>
          </a:p>
          <a:p>
            <a:pPr marL="0" lvl="2" indent="0">
              <a:buNone/>
            </a:pPr>
            <a:r>
              <a:rPr lang="en-US" sz="1350" b="1" dirty="0"/>
              <a:t>E3</a:t>
            </a:r>
            <a:r>
              <a:rPr lang="en-US" sz="1350" dirty="0"/>
              <a:t>: Clinical Study Reports</a:t>
            </a:r>
          </a:p>
          <a:p>
            <a:pPr marL="0" lvl="2" indent="0">
              <a:buNone/>
            </a:pPr>
            <a:r>
              <a:rPr lang="en-US" sz="1350" b="1" dirty="0"/>
              <a:t>E4</a:t>
            </a:r>
            <a:r>
              <a:rPr lang="en-US" sz="1350" dirty="0"/>
              <a:t> Dose Response Studies</a:t>
            </a:r>
          </a:p>
          <a:p>
            <a:pPr marL="0" lvl="2" indent="0">
              <a:buNone/>
            </a:pPr>
            <a:r>
              <a:rPr lang="en-US" sz="1350" b="1" dirty="0"/>
              <a:t>E5</a:t>
            </a:r>
            <a:r>
              <a:rPr lang="en-US" sz="1350" dirty="0"/>
              <a:t>: Ethnic Factors</a:t>
            </a:r>
          </a:p>
          <a:p>
            <a:pPr marL="0" lvl="2" indent="0">
              <a:buNone/>
            </a:pPr>
            <a:r>
              <a:rPr lang="en-US" sz="1500" b="1" dirty="0">
                <a:solidFill>
                  <a:srgbClr val="0070C0"/>
                </a:solidFill>
                <a:effectLst>
                  <a:outerShdw blurRad="38100" dist="38100" dir="2700000" algn="tl">
                    <a:srgbClr val="000000">
                      <a:alpha val="43137"/>
                    </a:srgbClr>
                  </a:outerShdw>
                </a:effectLst>
              </a:rPr>
              <a:t>E6: Good Clinical Practice</a:t>
            </a:r>
          </a:p>
          <a:p>
            <a:pPr marL="0" lvl="2" indent="0">
              <a:buNone/>
            </a:pPr>
            <a:r>
              <a:rPr lang="en-US" sz="1350" b="1" dirty="0"/>
              <a:t>E7</a:t>
            </a:r>
            <a:r>
              <a:rPr lang="en-US" sz="1350" dirty="0"/>
              <a:t>: Clinical Trials in Geriatric Population</a:t>
            </a:r>
          </a:p>
          <a:p>
            <a:pPr marL="0" lvl="2" indent="0">
              <a:buNone/>
            </a:pPr>
            <a:r>
              <a:rPr lang="en-US" sz="1350" b="1" dirty="0"/>
              <a:t>E8</a:t>
            </a:r>
            <a:r>
              <a:rPr lang="en-US" sz="1350" dirty="0"/>
              <a:t>: Considerations for Clinical Trials</a:t>
            </a:r>
          </a:p>
          <a:p>
            <a:pPr marL="0" lvl="2" indent="0">
              <a:buNone/>
            </a:pPr>
            <a:r>
              <a:rPr lang="en-US" sz="1350" b="1" dirty="0"/>
              <a:t>E9</a:t>
            </a:r>
            <a:r>
              <a:rPr lang="en-US" sz="1350" dirty="0"/>
              <a:t>: Statistical Principles for Clinical Trials</a:t>
            </a:r>
          </a:p>
          <a:p>
            <a:pPr marL="346472" lvl="2" indent="-346472">
              <a:buNone/>
            </a:pPr>
            <a:r>
              <a:rPr lang="en-US" sz="1350" b="1" dirty="0"/>
              <a:t>E10</a:t>
            </a:r>
            <a:r>
              <a:rPr lang="en-US" sz="1350" dirty="0"/>
              <a:t>: Choice of Control Group in Clinical Trials</a:t>
            </a:r>
          </a:p>
          <a:p>
            <a:pPr marL="178308" lvl="2" indent="0">
              <a:buNone/>
            </a:pPr>
            <a:r>
              <a:rPr lang="en-US" sz="1350" b="1" dirty="0"/>
              <a:t>E11</a:t>
            </a:r>
            <a:r>
              <a:rPr lang="en-US" sz="1350" dirty="0"/>
              <a:t>: Clinical Trials in Pediatric Populations</a:t>
            </a:r>
          </a:p>
          <a:p>
            <a:pPr marL="515541" lvl="2" indent="-338138">
              <a:buNone/>
            </a:pPr>
            <a:r>
              <a:rPr lang="en-US" sz="1350" b="1" dirty="0"/>
              <a:t>E12</a:t>
            </a:r>
            <a:r>
              <a:rPr lang="en-US" sz="1350" dirty="0"/>
              <a:t>: Clinical Evaluation by Therapeutic Category</a:t>
            </a:r>
          </a:p>
          <a:p>
            <a:pPr marL="515541" lvl="2" indent="-338138">
              <a:buNone/>
            </a:pPr>
            <a:r>
              <a:rPr lang="en-US" sz="1350" b="1" dirty="0"/>
              <a:t>E14</a:t>
            </a:r>
            <a:r>
              <a:rPr lang="en-US" sz="1350" dirty="0"/>
              <a:t>: Clinical Evaluation of QT/QTC Interval </a:t>
            </a:r>
          </a:p>
          <a:p>
            <a:pPr marL="515541" lvl="2" indent="-338138">
              <a:buNone/>
            </a:pPr>
            <a:endParaRPr lang="en-US" sz="1350" b="1" dirty="0"/>
          </a:p>
          <a:p>
            <a:pPr marL="515541" lvl="2" indent="-338138">
              <a:buNone/>
            </a:pPr>
            <a:endParaRPr lang="en-US" sz="1350" b="1" dirty="0"/>
          </a:p>
          <a:p>
            <a:pPr marL="515541" lvl="2" indent="-338138">
              <a:buNone/>
            </a:pPr>
            <a:r>
              <a:rPr lang="en-US" sz="1350" b="1" dirty="0"/>
              <a:t>E15</a:t>
            </a:r>
            <a:r>
              <a:rPr lang="en-US" sz="1350" dirty="0"/>
              <a:t>: Definitions in </a:t>
            </a:r>
            <a:r>
              <a:rPr lang="en-US" sz="1350" dirty="0" err="1"/>
              <a:t>Pharmacogenetics</a:t>
            </a:r>
            <a:r>
              <a:rPr lang="en-US" sz="1350" dirty="0"/>
              <a:t>/ Pharmacogenomics</a:t>
            </a:r>
          </a:p>
          <a:p>
            <a:pPr marL="178308" lvl="2" indent="0">
              <a:buNone/>
            </a:pPr>
            <a:r>
              <a:rPr lang="en-US" sz="1350" b="1" dirty="0"/>
              <a:t>E16</a:t>
            </a:r>
            <a:r>
              <a:rPr lang="en-US" sz="1350" dirty="0"/>
              <a:t>: Qualification of Genomic Biomarkers</a:t>
            </a:r>
          </a:p>
          <a:p>
            <a:pPr marL="178308" lvl="2" indent="0">
              <a:buNone/>
            </a:pPr>
            <a:r>
              <a:rPr lang="en-US" sz="1350" b="1" dirty="0"/>
              <a:t>E17</a:t>
            </a:r>
            <a:r>
              <a:rPr lang="en-US" sz="1350" dirty="0"/>
              <a:t>: Multi-Regional Clinical Trials</a:t>
            </a:r>
          </a:p>
          <a:p>
            <a:pPr marL="178308" lvl="2" indent="0">
              <a:buNone/>
            </a:pPr>
            <a:r>
              <a:rPr lang="en-US" sz="1350" b="1" dirty="0"/>
              <a:t>E18</a:t>
            </a:r>
            <a:r>
              <a:rPr lang="en-US" sz="1350" dirty="0"/>
              <a:t>: Genomic Sampling</a:t>
            </a:r>
          </a:p>
          <a:p>
            <a:pPr lvl="2"/>
            <a:endParaRPr lang="en-US" sz="1350" dirty="0"/>
          </a:p>
        </p:txBody>
      </p:sp>
      <p:sp>
        <p:nvSpPr>
          <p:cNvPr id="4" name="Slide Number Placeholder 3"/>
          <p:cNvSpPr>
            <a:spLocks noGrp="1"/>
          </p:cNvSpPr>
          <p:nvPr>
            <p:ph type="sldNum" sz="quarter" idx="12"/>
          </p:nvPr>
        </p:nvSpPr>
        <p:spPr/>
        <p:txBody>
          <a:bodyPr>
            <a:normAutofit/>
          </a:bodyPr>
          <a:lstStyle/>
          <a:p>
            <a:fld id="{2754ED01-E2A0-4C1E-8E21-014B99041579}" type="slidenum">
              <a:rPr lang="en-US" smtClean="0"/>
              <a:pPr/>
              <a:t>11</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48400" y="5638800"/>
            <a:ext cx="1903997" cy="671999"/>
          </a:xfrm>
          <a:prstGeom prst="rect">
            <a:avLst/>
          </a:prstGeom>
        </p:spPr>
      </p:pic>
      <p:sp>
        <p:nvSpPr>
          <p:cNvPr id="6" name="Rectangle 2"/>
          <p:cNvSpPr txBox="1">
            <a:spLocks noChangeArrowheads="1"/>
          </p:cNvSpPr>
          <p:nvPr/>
        </p:nvSpPr>
        <p:spPr>
          <a:xfrm>
            <a:off x="1485901" y="533400"/>
            <a:ext cx="6172200" cy="1186857"/>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3200" strike="noStrike" kern="1200" cap="none" baseline="0">
                <a:solidFill>
                  <a:srgbClr val="519136"/>
                </a:solidFill>
                <a:latin typeface="Calibri" panose="020F0502020204030204" pitchFamily="34" charset="0"/>
                <a:ea typeface="+mj-ea"/>
                <a:cs typeface="+mj-cs"/>
              </a:defRPr>
            </a:lvl1pPr>
          </a:lstStyle>
          <a:p>
            <a:r>
              <a:rPr lang="en-US" altLang="en-US" sz="1350" dirty="0"/>
              <a:t>International Conference on Harmonization of Technical Requirements for the Registration of Pharmaceuticals for Human Use (</a:t>
            </a:r>
            <a:r>
              <a:rPr lang="en-US" altLang="en-US" sz="1500" b="1" dirty="0"/>
              <a:t>ICH</a:t>
            </a:r>
            <a:r>
              <a:rPr lang="en-US" altLang="en-US" sz="1350" dirty="0"/>
              <a:t>) </a:t>
            </a:r>
            <a:br>
              <a:rPr lang="en-US" altLang="en-US" sz="1350" dirty="0"/>
            </a:br>
            <a:r>
              <a:rPr lang="en-US" altLang="en-US" sz="2400" b="1" dirty="0"/>
              <a:t>Efficacy Guidelines</a:t>
            </a:r>
          </a:p>
          <a:p>
            <a:pPr algn="l"/>
            <a:endParaRPr lang="en-US" sz="1350" dirty="0">
              <a:solidFill>
                <a:schemeClr val="tx1"/>
              </a:solidFill>
            </a:endParaRPr>
          </a:p>
          <a:p>
            <a:pPr algn="l"/>
            <a:r>
              <a:rPr lang="en-US" sz="1800" dirty="0">
                <a:solidFill>
                  <a:schemeClr val="tx1"/>
                </a:solidFill>
              </a:rPr>
              <a:t>ICH Guidelines relevant to clinical trial conduct</a:t>
            </a:r>
            <a:endParaRPr lang="en-US" altLang="en-US" sz="1800" b="1" dirty="0"/>
          </a:p>
        </p:txBody>
      </p:sp>
    </p:spTree>
    <p:extLst>
      <p:ext uri="{BB962C8B-B14F-4D97-AF65-F5344CB8AC3E}">
        <p14:creationId xmlns:p14="http://schemas.microsoft.com/office/powerpoint/2010/main" val="1866627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a:xfrm>
            <a:off x="1428750" y="1054418"/>
            <a:ext cx="6372708" cy="411480"/>
          </a:xfrm>
        </p:spPr>
        <p:txBody>
          <a:bodyPr>
            <a:noAutofit/>
          </a:bodyPr>
          <a:lstStyle/>
          <a:p>
            <a:r>
              <a:rPr lang="en-US" altLang="en-US" dirty="0"/>
              <a:t>ICH Good Clinical Practice</a:t>
            </a:r>
          </a:p>
        </p:txBody>
      </p:sp>
      <p:sp>
        <p:nvSpPr>
          <p:cNvPr id="300035" name="Rectangle 3"/>
          <p:cNvSpPr>
            <a:spLocks noGrp="1" noChangeArrowheads="1"/>
          </p:cNvSpPr>
          <p:nvPr>
            <p:ph type="body" idx="1"/>
          </p:nvPr>
        </p:nvSpPr>
        <p:spPr>
          <a:xfrm>
            <a:off x="1428751" y="1543051"/>
            <a:ext cx="3007895" cy="3402806"/>
          </a:xfrm>
        </p:spPr>
        <p:txBody>
          <a:bodyPr>
            <a:noAutofit/>
          </a:bodyPr>
          <a:lstStyle/>
          <a:p>
            <a:pPr marL="0" indent="0"/>
            <a:r>
              <a:rPr lang="en-US" altLang="en-US" sz="1800" b="1" dirty="0"/>
              <a:t>Overview</a:t>
            </a:r>
          </a:p>
          <a:p>
            <a:pPr marL="0" lvl="1" indent="0">
              <a:buNone/>
            </a:pPr>
            <a:r>
              <a:rPr lang="en-US" altLang="en-US" sz="1800" dirty="0"/>
              <a:t>1. Glossary</a:t>
            </a:r>
          </a:p>
          <a:p>
            <a:pPr marL="0" lvl="1" indent="0">
              <a:buNone/>
            </a:pPr>
            <a:r>
              <a:rPr lang="en-US" altLang="en-US" sz="1800" dirty="0"/>
              <a:t>2. Principles</a:t>
            </a:r>
          </a:p>
          <a:p>
            <a:pPr marL="0" lvl="1" indent="0">
              <a:buNone/>
            </a:pPr>
            <a:r>
              <a:rPr lang="en-US" altLang="en-US" sz="1800" dirty="0"/>
              <a:t>3. REB</a:t>
            </a:r>
            <a:r>
              <a:rPr lang="en-US" altLang="en-US" sz="1800" b="1" dirty="0"/>
              <a:t> </a:t>
            </a:r>
            <a:r>
              <a:rPr lang="en-US" altLang="en-US" sz="1800" dirty="0"/>
              <a:t>responsibilities</a:t>
            </a:r>
          </a:p>
          <a:p>
            <a:pPr marL="0" lvl="1" indent="0">
              <a:buNone/>
            </a:pPr>
            <a:r>
              <a:rPr lang="en-US" altLang="en-US" sz="1800" dirty="0"/>
              <a:t>4. Investigator</a:t>
            </a:r>
            <a:r>
              <a:rPr lang="en-US" altLang="en-US" sz="1800" b="1" dirty="0"/>
              <a:t> </a:t>
            </a:r>
            <a:r>
              <a:rPr lang="en-US" altLang="en-US" sz="1800" dirty="0"/>
              <a:t>responsibilities</a:t>
            </a:r>
          </a:p>
          <a:p>
            <a:pPr marL="0" lvl="1" indent="0">
              <a:buNone/>
            </a:pPr>
            <a:r>
              <a:rPr lang="en-US" altLang="en-US" sz="1800" dirty="0"/>
              <a:t>5. </a:t>
            </a:r>
            <a:r>
              <a:rPr lang="en-US" altLang="en-US" sz="1800" b="1" dirty="0"/>
              <a:t>Sponsor </a:t>
            </a:r>
            <a:r>
              <a:rPr lang="en-US" altLang="en-US" sz="1800" dirty="0"/>
              <a:t>responsibilities</a:t>
            </a:r>
          </a:p>
          <a:p>
            <a:pPr marL="0" lvl="1" indent="0">
              <a:buNone/>
            </a:pPr>
            <a:r>
              <a:rPr lang="en-US" altLang="en-US" sz="1800" dirty="0"/>
              <a:t>6. Protocol and amendments</a:t>
            </a:r>
          </a:p>
          <a:p>
            <a:pPr marL="0" lvl="1" indent="0">
              <a:buNone/>
            </a:pPr>
            <a:r>
              <a:rPr lang="en-US" altLang="en-US" sz="1800" dirty="0"/>
              <a:t>7. Investigator’s Brochure</a:t>
            </a:r>
          </a:p>
          <a:p>
            <a:pPr marL="0" lvl="1" indent="0">
              <a:buNone/>
            </a:pPr>
            <a:r>
              <a:rPr lang="en-US" altLang="en-US" sz="1800" dirty="0"/>
              <a:t>8. Essential Documents</a:t>
            </a:r>
          </a:p>
          <a:p>
            <a:pPr marL="0" indent="0"/>
            <a:endParaRPr lang="en-US" altLang="en-US" sz="1800" dirty="0"/>
          </a:p>
        </p:txBody>
      </p:sp>
      <p:sp>
        <p:nvSpPr>
          <p:cNvPr id="4" name="Rectangle 3"/>
          <p:cNvSpPr txBox="1">
            <a:spLocks noChangeArrowheads="1"/>
          </p:cNvSpPr>
          <p:nvPr/>
        </p:nvSpPr>
        <p:spPr>
          <a:xfrm>
            <a:off x="4601817" y="1525533"/>
            <a:ext cx="3309730" cy="3724661"/>
          </a:xfrm>
          <a:prstGeom prst="rect">
            <a:avLst/>
          </a:prstGeom>
        </p:spPr>
        <p:txBody>
          <a:bodyPr vert="horz" lIns="68580" tIns="34290" rIns="68580" bIns="34290" rtlCol="0">
            <a:normAutofit lnSpcReduction="10000"/>
            <a:scene3d>
              <a:camera prst="orthographicFront"/>
              <a:lightRig rig="threePt" dir="t"/>
            </a:scene3d>
            <a:sp3d extrusionH="57150">
              <a:bevelT w="82550" h="38100" prst="coolSlant"/>
            </a:sp3d>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en-US" sz="1950" b="1" i="1" dirty="0">
                <a:solidFill>
                  <a:srgbClr val="0070C0"/>
                </a:solidFill>
                <a:effectLst>
                  <a:outerShdw blurRad="38100" dist="38100" dir="2700000" algn="tl">
                    <a:srgbClr val="000000">
                      <a:alpha val="43137"/>
                    </a:srgbClr>
                  </a:outerShdw>
                </a:effectLst>
              </a:rPr>
              <a:t>Principles</a:t>
            </a:r>
          </a:p>
          <a:p>
            <a:pPr>
              <a:buFont typeface="+mj-lt"/>
              <a:buAutoNum type="arabicPeriod"/>
            </a:pPr>
            <a:r>
              <a:rPr lang="en-US" altLang="en-US" sz="1500" i="1" dirty="0">
                <a:solidFill>
                  <a:srgbClr val="0070C0"/>
                </a:solidFill>
                <a:effectLst>
                  <a:outerShdw blurRad="38100" dist="38100" dir="2700000" algn="tl">
                    <a:srgbClr val="000000">
                      <a:alpha val="43137"/>
                    </a:srgbClr>
                  </a:outerShdw>
                </a:effectLst>
              </a:rPr>
              <a:t>Ethical principles</a:t>
            </a:r>
          </a:p>
          <a:p>
            <a:pPr>
              <a:buFont typeface="+mj-lt"/>
              <a:buAutoNum type="arabicPeriod"/>
            </a:pPr>
            <a:r>
              <a:rPr lang="en-US" altLang="en-US" sz="1500" i="1" dirty="0">
                <a:solidFill>
                  <a:srgbClr val="0070C0"/>
                </a:solidFill>
                <a:effectLst>
                  <a:outerShdw blurRad="38100" dist="38100" dir="2700000" algn="tl">
                    <a:srgbClr val="000000">
                      <a:alpha val="43137"/>
                    </a:srgbClr>
                  </a:outerShdw>
                </a:effectLst>
              </a:rPr>
              <a:t>Benefits/risk</a:t>
            </a:r>
          </a:p>
          <a:p>
            <a:pPr>
              <a:buFont typeface="+mj-lt"/>
              <a:buAutoNum type="arabicPeriod"/>
            </a:pPr>
            <a:r>
              <a:rPr lang="en-US" altLang="en-US" sz="1500" i="1" dirty="0">
                <a:solidFill>
                  <a:srgbClr val="0070C0"/>
                </a:solidFill>
                <a:effectLst>
                  <a:outerShdw blurRad="38100" dist="38100" dir="2700000" algn="tl">
                    <a:srgbClr val="000000">
                      <a:alpha val="43137"/>
                    </a:srgbClr>
                  </a:outerShdw>
                </a:effectLst>
              </a:rPr>
              <a:t>Rights/safety most important</a:t>
            </a:r>
          </a:p>
          <a:p>
            <a:pPr>
              <a:buFont typeface="+mj-lt"/>
              <a:buAutoNum type="arabicPeriod"/>
            </a:pPr>
            <a:r>
              <a:rPr lang="en-US" altLang="en-US" sz="1500" i="1" dirty="0">
                <a:solidFill>
                  <a:srgbClr val="0070C0"/>
                </a:solidFill>
                <a:effectLst>
                  <a:outerShdw blurRad="38100" dist="38100" dir="2700000" algn="tl">
                    <a:srgbClr val="000000">
                      <a:alpha val="43137"/>
                    </a:srgbClr>
                  </a:outerShdw>
                </a:effectLst>
              </a:rPr>
              <a:t>Drug info supports trial</a:t>
            </a:r>
          </a:p>
          <a:p>
            <a:pPr>
              <a:buFont typeface="+mj-lt"/>
              <a:buAutoNum type="arabicPeriod"/>
            </a:pPr>
            <a:r>
              <a:rPr lang="en-US" altLang="en-US" sz="1500" i="1" dirty="0">
                <a:solidFill>
                  <a:srgbClr val="0070C0"/>
                </a:solidFill>
                <a:effectLst>
                  <a:outerShdw blurRad="38100" dist="38100" dir="2700000" algn="tl">
                    <a:srgbClr val="000000">
                      <a:alpha val="43137"/>
                    </a:srgbClr>
                  </a:outerShdw>
                </a:effectLst>
              </a:rPr>
              <a:t>Trial scientifically sound, protocol</a:t>
            </a:r>
          </a:p>
          <a:p>
            <a:pPr>
              <a:buFont typeface="+mj-lt"/>
              <a:buAutoNum type="arabicPeriod"/>
            </a:pPr>
            <a:r>
              <a:rPr lang="en-US" altLang="en-US" sz="1500" i="1" dirty="0">
                <a:solidFill>
                  <a:srgbClr val="0070C0"/>
                </a:solidFill>
                <a:effectLst>
                  <a:outerShdw blurRad="38100" dist="38100" dir="2700000" algn="tl">
                    <a:srgbClr val="000000">
                      <a:alpha val="43137"/>
                    </a:srgbClr>
                  </a:outerShdw>
                </a:effectLst>
              </a:rPr>
              <a:t>Protocol REB approved</a:t>
            </a:r>
          </a:p>
          <a:p>
            <a:pPr>
              <a:buFont typeface="+mj-lt"/>
              <a:buAutoNum type="arabicPeriod"/>
            </a:pPr>
            <a:r>
              <a:rPr lang="en-US" altLang="en-US" sz="1500" i="1" dirty="0">
                <a:solidFill>
                  <a:srgbClr val="0070C0"/>
                </a:solidFill>
                <a:effectLst>
                  <a:outerShdw blurRad="38100" dist="38100" dir="2700000" algn="tl">
                    <a:srgbClr val="000000">
                      <a:alpha val="43137"/>
                    </a:srgbClr>
                  </a:outerShdw>
                </a:effectLst>
              </a:rPr>
              <a:t>Medical care by a qualified MD</a:t>
            </a:r>
          </a:p>
          <a:p>
            <a:pPr>
              <a:buFont typeface="+mj-lt"/>
              <a:buAutoNum type="arabicPeriod"/>
            </a:pPr>
            <a:r>
              <a:rPr lang="en-US" altLang="en-US" sz="1500" i="1" dirty="0">
                <a:solidFill>
                  <a:srgbClr val="0070C0"/>
                </a:solidFill>
                <a:effectLst>
                  <a:outerShdw blurRad="38100" dist="38100" dir="2700000" algn="tl">
                    <a:srgbClr val="000000">
                      <a:alpha val="43137"/>
                    </a:srgbClr>
                  </a:outerShdw>
                </a:effectLst>
              </a:rPr>
              <a:t>Qualified individuals conduct trials</a:t>
            </a:r>
          </a:p>
          <a:p>
            <a:pPr>
              <a:buFont typeface="+mj-lt"/>
              <a:buAutoNum type="arabicPeriod"/>
            </a:pPr>
            <a:r>
              <a:rPr lang="en-US" altLang="en-US" sz="1500" i="1" dirty="0">
                <a:solidFill>
                  <a:srgbClr val="0070C0"/>
                </a:solidFill>
                <a:effectLst>
                  <a:outerShdw blurRad="38100" dist="38100" dir="2700000" algn="tl">
                    <a:srgbClr val="000000">
                      <a:alpha val="43137"/>
                    </a:srgbClr>
                  </a:outerShdw>
                </a:effectLst>
              </a:rPr>
              <a:t>Free informed consent</a:t>
            </a:r>
          </a:p>
          <a:p>
            <a:pPr>
              <a:buFont typeface="+mj-lt"/>
              <a:buAutoNum type="arabicPeriod"/>
            </a:pPr>
            <a:r>
              <a:rPr lang="en-US" altLang="en-US" sz="1500" i="1" dirty="0">
                <a:solidFill>
                  <a:srgbClr val="0070C0"/>
                </a:solidFill>
                <a:effectLst>
                  <a:outerShdw blurRad="38100" dist="38100" dir="2700000" algn="tl">
                    <a:srgbClr val="000000">
                      <a:alpha val="43137"/>
                    </a:srgbClr>
                  </a:outerShdw>
                </a:effectLst>
              </a:rPr>
              <a:t>Data accuracy</a:t>
            </a:r>
          </a:p>
          <a:p>
            <a:pPr>
              <a:buFont typeface="+mj-lt"/>
              <a:buAutoNum type="arabicPeriod"/>
            </a:pPr>
            <a:r>
              <a:rPr lang="en-US" altLang="en-US" sz="1500" i="1" dirty="0">
                <a:solidFill>
                  <a:srgbClr val="0070C0"/>
                </a:solidFill>
                <a:effectLst>
                  <a:outerShdw blurRad="38100" dist="38100" dir="2700000" algn="tl">
                    <a:srgbClr val="000000">
                      <a:alpha val="43137"/>
                    </a:srgbClr>
                  </a:outerShdw>
                </a:effectLst>
              </a:rPr>
              <a:t>Confidentiality</a:t>
            </a:r>
          </a:p>
          <a:p>
            <a:pPr>
              <a:buFont typeface="+mj-lt"/>
              <a:buAutoNum type="arabicPeriod"/>
            </a:pPr>
            <a:r>
              <a:rPr lang="en-US" altLang="en-US" sz="1500" i="1" dirty="0">
                <a:solidFill>
                  <a:srgbClr val="0070C0"/>
                </a:solidFill>
                <a:effectLst>
                  <a:outerShdw blurRad="38100" dist="38100" dir="2700000" algn="tl">
                    <a:srgbClr val="000000">
                      <a:alpha val="43137"/>
                    </a:srgbClr>
                  </a:outerShdw>
                </a:effectLst>
              </a:rPr>
              <a:t>Drugs: GMP/protocol</a:t>
            </a:r>
          </a:p>
          <a:p>
            <a:pPr>
              <a:buFont typeface="+mj-lt"/>
              <a:buAutoNum type="arabicPeriod"/>
            </a:pPr>
            <a:r>
              <a:rPr lang="en-US" altLang="en-US" sz="1500" i="1" dirty="0">
                <a:solidFill>
                  <a:srgbClr val="0070C0"/>
                </a:solidFill>
                <a:effectLst>
                  <a:outerShdw blurRad="38100" dist="38100" dir="2700000" algn="tl">
                    <a:srgbClr val="000000">
                      <a:alpha val="43137"/>
                    </a:srgbClr>
                  </a:outerShdw>
                </a:effectLst>
              </a:rPr>
              <a:t>Quality assurance</a:t>
            </a:r>
          </a:p>
          <a:p>
            <a:pPr marL="0" indent="0">
              <a:buNone/>
            </a:pPr>
            <a:endParaRPr lang="en-US" altLang="en-US" sz="1500" i="1" dirty="0">
              <a:solidFill>
                <a:srgbClr val="0070C0"/>
              </a:solidFill>
              <a:effectLst>
                <a:outerShdw blurRad="38100" dist="38100" dir="2700000" algn="tl">
                  <a:srgbClr val="000000">
                    <a:alpha val="43137"/>
                  </a:srgbClr>
                </a:outerShdw>
              </a:effectLst>
            </a:endParaRPr>
          </a:p>
        </p:txBody>
      </p:sp>
      <p:sp>
        <p:nvSpPr>
          <p:cNvPr id="2" name="Right Arrow 1"/>
          <p:cNvSpPr/>
          <p:nvPr/>
        </p:nvSpPr>
        <p:spPr>
          <a:xfrm>
            <a:off x="2800351" y="2210215"/>
            <a:ext cx="1636295" cy="217418"/>
          </a:xfrm>
          <a:prstGeom prst="rightArrow">
            <a:avLst/>
          </a:prstGeom>
          <a:solidFill>
            <a:srgbClr val="0070C0"/>
          </a:solidFill>
          <a:ln>
            <a:solidFill>
              <a:srgbClr val="0070C0"/>
            </a:solidFill>
          </a:ln>
          <a:scene3d>
            <a:camera prst="orthographicFront"/>
            <a:lightRig rig="threePt" dir="t"/>
          </a:scene3d>
          <a:sp3d>
            <a:bevelT w="165100" prst="coolSlant"/>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CA" sz="135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54104" y="5190559"/>
            <a:ext cx="1903997" cy="671999"/>
          </a:xfrm>
          <a:prstGeom prst="rect">
            <a:avLst/>
          </a:prstGeom>
        </p:spPr>
      </p:pic>
    </p:spTree>
    <p:extLst>
      <p:ext uri="{BB962C8B-B14F-4D97-AF65-F5344CB8AC3E}">
        <p14:creationId xmlns:p14="http://schemas.microsoft.com/office/powerpoint/2010/main" val="1823535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0-#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800" dirty="0">
                <a:solidFill>
                  <a:srgbClr val="519136"/>
                </a:solidFill>
              </a:rPr>
              <a:t>ICH-GCP E6(R2) Investigator Responsibilities</a:t>
            </a:r>
          </a:p>
        </p:txBody>
      </p:sp>
      <p:sp>
        <p:nvSpPr>
          <p:cNvPr id="4" name="Slide Number Placeholder 3"/>
          <p:cNvSpPr>
            <a:spLocks noGrp="1"/>
          </p:cNvSpPr>
          <p:nvPr>
            <p:ph type="sldNum" sz="quarter" idx="4294967295"/>
          </p:nvPr>
        </p:nvSpPr>
        <p:spPr>
          <a:xfrm>
            <a:off x="8640763" y="6170613"/>
            <a:ext cx="503237" cy="503237"/>
          </a:xfrm>
        </p:spPr>
        <p:txBody>
          <a:bodyPr/>
          <a:lstStyle/>
          <a:p>
            <a:fld id="{2754ED01-E2A0-4C1E-8E21-014B99041579}" type="slidenum">
              <a:rPr lang="en-US" smtClean="0"/>
              <a:pPr/>
              <a:t>13</a:t>
            </a:fld>
            <a:endParaRPr lang="en-US"/>
          </a:p>
        </p:txBody>
      </p:sp>
    </p:spTree>
    <p:extLst>
      <p:ext uri="{BB962C8B-B14F-4D97-AF65-F5344CB8AC3E}">
        <p14:creationId xmlns:p14="http://schemas.microsoft.com/office/powerpoint/2010/main" val="197053080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838200" y="76200"/>
            <a:ext cx="7391400" cy="941949"/>
          </a:xfrm>
        </p:spPr>
        <p:txBody>
          <a:bodyPr/>
          <a:lstStyle/>
          <a:p>
            <a:r>
              <a:rPr lang="en-CA" dirty="0"/>
              <a:t>ICH-GCP E6: Investigator Responsibilities</a:t>
            </a:r>
          </a:p>
        </p:txBody>
      </p:sp>
      <p:sp>
        <p:nvSpPr>
          <p:cNvPr id="4099" name="Content Placeholder 2"/>
          <p:cNvSpPr>
            <a:spLocks noGrp="1"/>
          </p:cNvSpPr>
          <p:nvPr>
            <p:ph idx="1"/>
          </p:nvPr>
        </p:nvSpPr>
        <p:spPr>
          <a:xfrm>
            <a:off x="274333" y="1018149"/>
            <a:ext cx="8649859" cy="4925451"/>
          </a:xfrm>
        </p:spPr>
        <p:txBody>
          <a:bodyPr>
            <a:noAutofit/>
          </a:bodyPr>
          <a:lstStyle/>
          <a:p>
            <a:pPr>
              <a:buClr>
                <a:schemeClr val="accent4"/>
              </a:buClr>
            </a:pPr>
            <a:r>
              <a:rPr lang="en-US" altLang="en-US" sz="1800" dirty="0"/>
              <a:t>4.1 Qualifications and agreements </a:t>
            </a:r>
          </a:p>
          <a:p>
            <a:pPr>
              <a:buClr>
                <a:schemeClr val="accent4"/>
              </a:buClr>
            </a:pPr>
            <a:r>
              <a:rPr lang="en-US" altLang="en-US" sz="1800" b="1" dirty="0"/>
              <a:t>4.2 Adequate resources</a:t>
            </a:r>
          </a:p>
          <a:p>
            <a:pPr>
              <a:buClr>
                <a:schemeClr val="accent4"/>
              </a:buClr>
            </a:pPr>
            <a:r>
              <a:rPr lang="en-US" altLang="en-US" sz="1800" b="1" dirty="0"/>
              <a:t>4.3 Medical Care of Trial Subjects  </a:t>
            </a:r>
          </a:p>
          <a:p>
            <a:pPr>
              <a:buClr>
                <a:schemeClr val="accent4"/>
              </a:buClr>
            </a:pPr>
            <a:r>
              <a:rPr lang="en-US" altLang="en-US" sz="1800" dirty="0"/>
              <a:t>4.4 Communication with IRB/IEC/REB</a:t>
            </a:r>
          </a:p>
          <a:p>
            <a:pPr>
              <a:buClr>
                <a:schemeClr val="accent4"/>
              </a:buClr>
            </a:pPr>
            <a:r>
              <a:rPr lang="en-US" altLang="en-US" sz="1800" b="1" dirty="0"/>
              <a:t>4.5 Compliance with Protocol</a:t>
            </a:r>
          </a:p>
          <a:p>
            <a:pPr>
              <a:buClr>
                <a:schemeClr val="accent4"/>
              </a:buClr>
            </a:pPr>
            <a:r>
              <a:rPr lang="en-US" altLang="en-US" sz="1800" b="1" dirty="0"/>
              <a:t>4.6 Investigational Product(s)</a:t>
            </a:r>
          </a:p>
          <a:p>
            <a:pPr>
              <a:buClr>
                <a:schemeClr val="accent4"/>
              </a:buClr>
            </a:pPr>
            <a:r>
              <a:rPr lang="en-US" altLang="en-US" sz="1800" dirty="0"/>
              <a:t>4.7 Randomization Procedures and </a:t>
            </a:r>
            <a:r>
              <a:rPr lang="en-US" altLang="en-US" sz="1800" dirty="0" err="1"/>
              <a:t>Unblinding</a:t>
            </a:r>
            <a:endParaRPr lang="en-US" altLang="en-US" sz="1800" dirty="0"/>
          </a:p>
          <a:p>
            <a:pPr>
              <a:buClr>
                <a:schemeClr val="accent4"/>
              </a:buClr>
            </a:pPr>
            <a:r>
              <a:rPr lang="en-US" altLang="en-US" sz="1800" b="1" dirty="0"/>
              <a:t>4.8 Informed Consent of Trial Subjects</a:t>
            </a:r>
            <a:endParaRPr lang="en-US" altLang="en-US" sz="1800" b="1" i="1" dirty="0"/>
          </a:p>
          <a:p>
            <a:pPr>
              <a:buClr>
                <a:schemeClr val="accent4"/>
              </a:buClr>
            </a:pPr>
            <a:r>
              <a:rPr lang="en-US" altLang="en-US" sz="1800" b="1" dirty="0"/>
              <a:t>4.9 Records and Reports</a:t>
            </a:r>
          </a:p>
          <a:p>
            <a:pPr>
              <a:buClr>
                <a:schemeClr val="accent4"/>
              </a:buClr>
            </a:pPr>
            <a:r>
              <a:rPr lang="en-US" altLang="en-US" sz="1800" dirty="0"/>
              <a:t>4.10 Progress Reports </a:t>
            </a:r>
          </a:p>
          <a:p>
            <a:pPr>
              <a:buClr>
                <a:schemeClr val="accent4"/>
              </a:buClr>
            </a:pPr>
            <a:r>
              <a:rPr lang="en-US" altLang="en-US" sz="1800" b="1" dirty="0"/>
              <a:t>4.11 Safety Reporting </a:t>
            </a:r>
          </a:p>
          <a:p>
            <a:pPr>
              <a:buClr>
                <a:schemeClr val="accent4"/>
              </a:buClr>
            </a:pPr>
            <a:r>
              <a:rPr lang="en-US" altLang="en-US" sz="1800" dirty="0"/>
              <a:t>4.12 Premature Termination or Suspension of a Trial</a:t>
            </a:r>
          </a:p>
          <a:p>
            <a:pPr>
              <a:buClr>
                <a:schemeClr val="accent4"/>
              </a:buClr>
            </a:pPr>
            <a:r>
              <a:rPr lang="en-US" altLang="en-US" sz="1800" dirty="0"/>
              <a:t>4.13 Final report(s) by Investigator</a:t>
            </a:r>
            <a:endParaRPr lang="en-CA" sz="1800" dirty="0"/>
          </a:p>
        </p:txBody>
      </p:sp>
    </p:spTree>
    <p:extLst>
      <p:ext uri="{BB962C8B-B14F-4D97-AF65-F5344CB8AC3E}">
        <p14:creationId xmlns:p14="http://schemas.microsoft.com/office/powerpoint/2010/main" val="3632440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Investigator Responsibilities</a:t>
            </a:r>
          </a:p>
        </p:txBody>
      </p:sp>
      <p:sp>
        <p:nvSpPr>
          <p:cNvPr id="3" name="Content Placeholder 2"/>
          <p:cNvSpPr>
            <a:spLocks noGrp="1"/>
          </p:cNvSpPr>
          <p:nvPr>
            <p:ph idx="1"/>
          </p:nvPr>
        </p:nvSpPr>
        <p:spPr/>
        <p:txBody>
          <a:bodyPr>
            <a:normAutofit/>
          </a:bodyPr>
          <a:lstStyle/>
          <a:p>
            <a:r>
              <a:rPr lang="en-US" dirty="0"/>
              <a:t>Adequate Resources</a:t>
            </a:r>
          </a:p>
          <a:p>
            <a:pPr lvl="2">
              <a:buFont typeface="Wingdings" panose="05000000000000000000" pitchFamily="2" charset="2"/>
              <a:buChar char="ü"/>
            </a:pPr>
            <a:r>
              <a:rPr lang="en-US" dirty="0"/>
              <a:t>Qualified team and facilities to carry out trial (GCP 4.2):</a:t>
            </a:r>
          </a:p>
          <a:p>
            <a:pPr lvl="2">
              <a:buFont typeface="Wingdings" panose="05000000000000000000" pitchFamily="2" charset="2"/>
              <a:buChar char="ü"/>
            </a:pPr>
            <a:r>
              <a:rPr lang="en-US" dirty="0"/>
              <a:t>Completion of eCRFs- accurate data entry</a:t>
            </a:r>
          </a:p>
          <a:p>
            <a:pPr lvl="2">
              <a:buFont typeface="Wingdings" panose="05000000000000000000" pitchFamily="2" charset="2"/>
              <a:buChar char="ü"/>
            </a:pPr>
            <a:r>
              <a:rPr lang="en-US" dirty="0"/>
              <a:t>Collecting correlative samples</a:t>
            </a:r>
          </a:p>
          <a:p>
            <a:pPr lvl="2">
              <a:buFont typeface="Wingdings" panose="05000000000000000000" pitchFamily="2" charset="2"/>
              <a:buChar char="ü"/>
            </a:pPr>
            <a:r>
              <a:rPr lang="en-US" dirty="0"/>
              <a:t>Preparing documentation for REB communication</a:t>
            </a:r>
          </a:p>
          <a:p>
            <a:pPr lvl="2">
              <a:buFont typeface="Wingdings" panose="05000000000000000000" pitchFamily="2" charset="2"/>
              <a:buChar char="ü"/>
            </a:pPr>
            <a:r>
              <a:rPr lang="en-US" dirty="0"/>
              <a:t>Documenting transactions of investigational agent</a:t>
            </a:r>
          </a:p>
          <a:p>
            <a:pPr lvl="2">
              <a:buFont typeface="Wingdings" panose="05000000000000000000" pitchFamily="2" charset="2"/>
              <a:buChar char="ü"/>
            </a:pPr>
            <a:r>
              <a:rPr lang="en-US" dirty="0"/>
              <a:t>Calibrated equipment and temperature monitoring in pharmacy</a:t>
            </a:r>
          </a:p>
          <a:p>
            <a:pPr marL="0" indent="0">
              <a:buNone/>
            </a:pPr>
            <a:endParaRPr lang="en-US" dirty="0"/>
          </a:p>
          <a:p>
            <a:r>
              <a:rPr lang="en-US" dirty="0"/>
              <a:t>Medical care provided (GCP 4.3):</a:t>
            </a:r>
          </a:p>
          <a:p>
            <a:pPr lvl="2">
              <a:buFont typeface="Wingdings" panose="05000000000000000000" pitchFamily="2" charset="2"/>
              <a:buChar char="ü"/>
            </a:pPr>
            <a:r>
              <a:rPr lang="en-US" sz="2000" dirty="0"/>
              <a:t>Determine patient eligibility for the trial</a:t>
            </a:r>
          </a:p>
          <a:p>
            <a:pPr lvl="2">
              <a:buFont typeface="Wingdings" panose="05000000000000000000" pitchFamily="2" charset="2"/>
              <a:buChar char="ü"/>
            </a:pPr>
            <a:r>
              <a:rPr lang="en-US" sz="2000" dirty="0"/>
              <a:t>Make treatment decisions: GO no GO to next cycle/treatment</a:t>
            </a:r>
          </a:p>
          <a:p>
            <a:pPr lvl="2">
              <a:buFont typeface="Wingdings" panose="05000000000000000000" pitchFamily="2" charset="2"/>
              <a:buChar char="ü"/>
            </a:pPr>
            <a:r>
              <a:rPr lang="en-US" sz="2000" dirty="0"/>
              <a:t>Manage AEs and any associated dose modifications</a:t>
            </a:r>
          </a:p>
          <a:p>
            <a:pPr marL="0" indent="0">
              <a:buNone/>
            </a:pPr>
            <a:endParaRPr lang="en-US" dirty="0"/>
          </a:p>
        </p:txBody>
      </p:sp>
    </p:spTree>
    <p:extLst>
      <p:ext uri="{BB962C8B-B14F-4D97-AF65-F5344CB8AC3E}">
        <p14:creationId xmlns:p14="http://schemas.microsoft.com/office/powerpoint/2010/main" val="1352386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Investigator Responsibilities- CONT</a:t>
            </a:r>
          </a:p>
        </p:txBody>
      </p:sp>
      <p:sp>
        <p:nvSpPr>
          <p:cNvPr id="3" name="Content Placeholder 2"/>
          <p:cNvSpPr>
            <a:spLocks noGrp="1"/>
          </p:cNvSpPr>
          <p:nvPr>
            <p:ph idx="1"/>
          </p:nvPr>
        </p:nvSpPr>
        <p:spPr/>
        <p:txBody>
          <a:bodyPr>
            <a:normAutofit/>
          </a:bodyPr>
          <a:lstStyle/>
          <a:p>
            <a:r>
              <a:rPr lang="en-US" dirty="0"/>
              <a:t>Conduct trial in compliance with the protocol (GCP 4.5)</a:t>
            </a:r>
          </a:p>
          <a:p>
            <a:pPr lvl="2">
              <a:buFont typeface="Wingdings" panose="05000000000000000000" pitchFamily="2" charset="2"/>
              <a:buChar char="ü"/>
            </a:pPr>
            <a:r>
              <a:rPr lang="en-US" dirty="0"/>
              <a:t>Tools for protocol investigations/schedule e.g. checklist/worksheets</a:t>
            </a:r>
          </a:p>
          <a:p>
            <a:pPr lvl="2">
              <a:buFont typeface="Wingdings" panose="05000000000000000000" pitchFamily="2" charset="2"/>
              <a:buChar char="ü"/>
            </a:pPr>
            <a:r>
              <a:rPr lang="en-US" dirty="0"/>
              <a:t>Oversee process for team training on protocol and any updates</a:t>
            </a:r>
          </a:p>
          <a:p>
            <a:pPr lvl="2">
              <a:buFont typeface="Wingdings" panose="05000000000000000000" pitchFamily="2" charset="2"/>
              <a:buChar char="ü"/>
            </a:pPr>
            <a:r>
              <a:rPr lang="en-US" dirty="0"/>
              <a:t>Report deviations from the protocol and develop corrective action to prevent future deviations</a:t>
            </a:r>
          </a:p>
          <a:p>
            <a:pPr marL="237744" lvl="2" indent="0">
              <a:buNone/>
            </a:pPr>
            <a:endParaRPr lang="en-US" dirty="0"/>
          </a:p>
          <a:p>
            <a:r>
              <a:rPr lang="en-US" altLang="en-US" sz="2400" dirty="0"/>
              <a:t>Informed Consent of Trial Subjects (GCP 4.8)</a:t>
            </a:r>
          </a:p>
          <a:p>
            <a:pPr lvl="2">
              <a:buFont typeface="Wingdings" panose="05000000000000000000" pitchFamily="2" charset="2"/>
              <a:buChar char="ü"/>
            </a:pPr>
            <a:r>
              <a:rPr lang="en-US" dirty="0"/>
              <a:t>Ensure patient consented prior to trial related activities and informed consent discussions are documented</a:t>
            </a:r>
          </a:p>
          <a:p>
            <a:pPr lvl="2">
              <a:buFont typeface="Wingdings" panose="05000000000000000000" pitchFamily="2" charset="2"/>
              <a:buChar char="ü"/>
            </a:pPr>
            <a:r>
              <a:rPr lang="en-US" dirty="0"/>
              <a:t>If the participant is unable to read or understand the document language, an impartial witness or interpreter can assist</a:t>
            </a:r>
          </a:p>
          <a:p>
            <a:pPr lvl="2">
              <a:buFont typeface="Wingdings" panose="05000000000000000000" pitchFamily="2" charset="2"/>
              <a:buChar char="ü"/>
            </a:pPr>
            <a:r>
              <a:rPr lang="en-US" dirty="0"/>
              <a:t>Re-consent of patients is conducted timely when new information that could impact patient’s willingness to continue participation</a:t>
            </a:r>
          </a:p>
          <a:p>
            <a:pPr lvl="2">
              <a:buFont typeface="Wingdings" panose="05000000000000000000" pitchFamily="2" charset="2"/>
              <a:buChar char="ü"/>
            </a:pPr>
            <a:r>
              <a:rPr lang="en-US" dirty="0"/>
              <a:t>Oversee process to ensure patients are informed of new information</a:t>
            </a:r>
          </a:p>
          <a:p>
            <a:pPr lvl="2"/>
            <a:endParaRPr lang="en-US" dirty="0"/>
          </a:p>
        </p:txBody>
      </p:sp>
    </p:spTree>
    <p:extLst>
      <p:ext uri="{BB962C8B-B14F-4D97-AF65-F5344CB8AC3E}">
        <p14:creationId xmlns:p14="http://schemas.microsoft.com/office/powerpoint/2010/main" val="3468170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Investigator Responsibilities</a:t>
            </a:r>
          </a:p>
        </p:txBody>
      </p:sp>
      <p:sp>
        <p:nvSpPr>
          <p:cNvPr id="3" name="Content Placeholder 2"/>
          <p:cNvSpPr>
            <a:spLocks noGrp="1"/>
          </p:cNvSpPr>
          <p:nvPr>
            <p:ph idx="1"/>
          </p:nvPr>
        </p:nvSpPr>
        <p:spPr>
          <a:xfrm>
            <a:off x="323528" y="836712"/>
            <a:ext cx="8496944" cy="5640288"/>
          </a:xfrm>
        </p:spPr>
        <p:txBody>
          <a:bodyPr>
            <a:normAutofit fontScale="92500" lnSpcReduction="10000"/>
          </a:bodyPr>
          <a:lstStyle/>
          <a:p>
            <a:r>
              <a:rPr lang="en-US" sz="2600" dirty="0"/>
              <a:t>Accountability of Investigational Medicinal Products (GCP 4.6)</a:t>
            </a:r>
          </a:p>
          <a:p>
            <a:pPr lvl="2">
              <a:buFont typeface="Wingdings" panose="05000000000000000000" pitchFamily="2" charset="2"/>
              <a:buChar char="ü"/>
            </a:pPr>
            <a:r>
              <a:rPr lang="en-US" sz="2400" dirty="0"/>
              <a:t>Often delegated task and oversight still needed to ensure for e.g. used in accordance with protocol, correct storage, correct accountability logs</a:t>
            </a:r>
          </a:p>
          <a:p>
            <a:r>
              <a:rPr lang="en-US" sz="2600" dirty="0"/>
              <a:t>Records and Reports - Maintain adequate and accurate source documents (GCP 4.9) and trial records that are:</a:t>
            </a:r>
          </a:p>
          <a:p>
            <a:pPr lvl="2">
              <a:buFont typeface="Wingdings" panose="05000000000000000000" pitchFamily="2" charset="2"/>
              <a:buChar char="ü"/>
            </a:pPr>
            <a:r>
              <a:rPr lang="en-US" sz="2400" dirty="0"/>
              <a:t>Attributable</a:t>
            </a:r>
          </a:p>
          <a:p>
            <a:pPr lvl="2">
              <a:buFont typeface="Wingdings" panose="05000000000000000000" pitchFamily="2" charset="2"/>
              <a:buChar char="ü"/>
            </a:pPr>
            <a:r>
              <a:rPr lang="en-US" sz="2400" dirty="0"/>
              <a:t>Legible (much easier now with EMRs!)</a:t>
            </a:r>
          </a:p>
          <a:p>
            <a:pPr lvl="2">
              <a:buFont typeface="Wingdings" panose="05000000000000000000" pitchFamily="2" charset="2"/>
              <a:buChar char="ü"/>
            </a:pPr>
            <a:r>
              <a:rPr lang="en-US" sz="2400" dirty="0"/>
              <a:t>Contemporaneous</a:t>
            </a:r>
          </a:p>
          <a:p>
            <a:pPr lvl="2">
              <a:buFont typeface="Wingdings" panose="05000000000000000000" pitchFamily="2" charset="2"/>
              <a:buChar char="ü"/>
            </a:pPr>
            <a:r>
              <a:rPr lang="en-US" sz="2400" dirty="0"/>
              <a:t>Original</a:t>
            </a:r>
          </a:p>
          <a:p>
            <a:pPr lvl="2">
              <a:buFont typeface="Wingdings" panose="05000000000000000000" pitchFamily="2" charset="2"/>
              <a:buChar char="ü"/>
            </a:pPr>
            <a:r>
              <a:rPr lang="en-US" sz="2400" dirty="0"/>
              <a:t>Accurate</a:t>
            </a:r>
          </a:p>
          <a:p>
            <a:pPr lvl="2">
              <a:buFont typeface="Wingdings" panose="05000000000000000000" pitchFamily="2" charset="2"/>
              <a:buChar char="ü"/>
            </a:pPr>
            <a:r>
              <a:rPr lang="en-US" sz="2400" dirty="0"/>
              <a:t>Complete</a:t>
            </a:r>
          </a:p>
          <a:p>
            <a:pPr marL="0" indent="0">
              <a:buNone/>
            </a:pPr>
            <a:endParaRPr lang="en-US" sz="2200" dirty="0"/>
          </a:p>
          <a:p>
            <a:pPr marL="0" indent="0">
              <a:buNone/>
            </a:pPr>
            <a:r>
              <a:rPr lang="en-US" sz="2600" dirty="0"/>
              <a:t>Participant trial-related documents and medical records must be available for review by monitors, auditors, REB, and the regulatory health authority (GCP 4.9)</a:t>
            </a:r>
          </a:p>
        </p:txBody>
      </p:sp>
      <p:sp>
        <p:nvSpPr>
          <p:cNvPr id="4" name="Slide Number Placeholder 3"/>
          <p:cNvSpPr>
            <a:spLocks noGrp="1"/>
          </p:cNvSpPr>
          <p:nvPr>
            <p:ph type="sldNum" sz="quarter" idx="12"/>
          </p:nvPr>
        </p:nvSpPr>
        <p:spPr/>
        <p:txBody>
          <a:bodyPr/>
          <a:lstStyle/>
          <a:p>
            <a:fld id="{2754ED01-E2A0-4C1E-8E21-014B99041579}" type="slidenum">
              <a:rPr lang="en-US" smtClean="0"/>
              <a:pPr/>
              <a:t>17</a:t>
            </a:fld>
            <a:endParaRPr lang="en-US"/>
          </a:p>
        </p:txBody>
      </p:sp>
    </p:spTree>
    <p:extLst>
      <p:ext uri="{BB962C8B-B14F-4D97-AF65-F5344CB8AC3E}">
        <p14:creationId xmlns:p14="http://schemas.microsoft.com/office/powerpoint/2010/main" val="3321527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Investigator Responsibilities</a:t>
            </a:r>
          </a:p>
        </p:txBody>
      </p:sp>
      <p:sp>
        <p:nvSpPr>
          <p:cNvPr id="3" name="Content Placeholder 2"/>
          <p:cNvSpPr>
            <a:spLocks noGrp="1"/>
          </p:cNvSpPr>
          <p:nvPr>
            <p:ph idx="1"/>
          </p:nvPr>
        </p:nvSpPr>
        <p:spPr/>
        <p:txBody>
          <a:bodyPr/>
          <a:lstStyle/>
          <a:p>
            <a:r>
              <a:rPr lang="en-US" dirty="0"/>
              <a:t>Safety Reporting (GCP  4.11)</a:t>
            </a:r>
          </a:p>
          <a:p>
            <a:pPr lvl="2">
              <a:buFont typeface="Wingdings" panose="05000000000000000000" pitchFamily="2" charset="2"/>
              <a:buChar char="ü"/>
            </a:pPr>
            <a:r>
              <a:rPr lang="en-US" dirty="0"/>
              <a:t>All Serious Adverse Events (SAEs) must be reported immediately to sponsor. </a:t>
            </a:r>
            <a:r>
              <a:rPr lang="en-US" b="1" dirty="0"/>
              <a:t>The clock starts ticking as soon as the investigator is made aware- 24 hours to report!</a:t>
            </a:r>
          </a:p>
          <a:p>
            <a:pPr lvl="2">
              <a:buFont typeface="Wingdings" panose="05000000000000000000" pitchFamily="2" charset="2"/>
              <a:buChar char="ü"/>
            </a:pPr>
            <a:r>
              <a:rPr lang="en-US" dirty="0"/>
              <a:t>Document causality/relatedness of SAE(s) for your study team for reporting and assist with any sponsor questions and follow up reports.</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2754ED01-E2A0-4C1E-8E21-014B99041579}" type="slidenum">
              <a:rPr lang="en-US" smtClean="0"/>
              <a:pPr/>
              <a:t>18</a:t>
            </a:fld>
            <a:endParaRPr lang="en-US"/>
          </a:p>
        </p:txBody>
      </p:sp>
    </p:spTree>
    <p:extLst>
      <p:ext uri="{BB962C8B-B14F-4D97-AF65-F5344CB8AC3E}">
        <p14:creationId xmlns:p14="http://schemas.microsoft.com/office/powerpoint/2010/main" val="4233519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a:xfrm>
            <a:off x="340743" y="1274386"/>
            <a:ext cx="4159249" cy="3657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519136"/>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rgbClr val="519136"/>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rgbClr val="519136"/>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CA" altLang="en-US" sz="1400" b="1" dirty="0">
                <a:latin typeface="Calibri" panose="020F0502020204030204" pitchFamily="34" charset="0"/>
                <a:cs typeface="Calibri" panose="020F0502020204030204" pitchFamily="34" charset="0"/>
              </a:rPr>
              <a:t>Investigator</a:t>
            </a:r>
          </a:p>
          <a:p>
            <a:r>
              <a:rPr lang="en-CA" altLang="en-US" sz="1400" dirty="0">
                <a:latin typeface="Calibri" panose="020F0502020204030204" pitchFamily="34" charset="0"/>
                <a:cs typeface="Calibri" panose="020F0502020204030204" pitchFamily="34" charset="0"/>
              </a:rPr>
              <a:t>Adequate resources &amp; qualifications</a:t>
            </a:r>
          </a:p>
          <a:p>
            <a:r>
              <a:rPr lang="en-CA" altLang="en-US" sz="1400" dirty="0">
                <a:latin typeface="Calibri" panose="020F0502020204030204" pitchFamily="34" charset="0"/>
                <a:cs typeface="Calibri" panose="020F0502020204030204" pitchFamily="34" charset="0"/>
              </a:rPr>
              <a:t>Contracts</a:t>
            </a:r>
          </a:p>
          <a:p>
            <a:r>
              <a:rPr lang="en-CA" altLang="en-US" sz="1400" dirty="0">
                <a:latin typeface="Calibri" panose="020F0502020204030204" pitchFamily="34" charset="0"/>
                <a:cs typeface="Calibri" panose="020F0502020204030204" pitchFamily="34" charset="0"/>
              </a:rPr>
              <a:t>Informed Consent</a:t>
            </a:r>
          </a:p>
          <a:p>
            <a:r>
              <a:rPr lang="en-CA" altLang="en-US" sz="1400" dirty="0">
                <a:latin typeface="Calibri" panose="020F0502020204030204" pitchFamily="34" charset="0"/>
                <a:cs typeface="Calibri" panose="020F0502020204030204" pitchFamily="34" charset="0"/>
              </a:rPr>
              <a:t>Randomizing/</a:t>
            </a:r>
            <a:r>
              <a:rPr lang="en-CA" altLang="en-US" sz="1400" dirty="0" err="1">
                <a:latin typeface="Calibri" panose="020F0502020204030204" pitchFamily="34" charset="0"/>
                <a:cs typeface="Calibri" panose="020F0502020204030204" pitchFamily="34" charset="0"/>
              </a:rPr>
              <a:t>Unblinding</a:t>
            </a:r>
            <a:endParaRPr lang="en-CA" altLang="en-US" sz="1400" dirty="0">
              <a:latin typeface="Calibri" panose="020F0502020204030204" pitchFamily="34" charset="0"/>
              <a:cs typeface="Calibri" panose="020F0502020204030204" pitchFamily="34" charset="0"/>
            </a:endParaRPr>
          </a:p>
          <a:p>
            <a:r>
              <a:rPr lang="en-CA" altLang="en-US" sz="1400" dirty="0">
                <a:latin typeface="Calibri" panose="020F0502020204030204" pitchFamily="34" charset="0"/>
                <a:cs typeface="Calibri" panose="020F0502020204030204" pitchFamily="34" charset="0"/>
              </a:rPr>
              <a:t>Medical care of trial subjects</a:t>
            </a:r>
          </a:p>
          <a:p>
            <a:r>
              <a:rPr lang="en-CA" altLang="en-US" sz="1400" dirty="0">
                <a:latin typeface="Calibri" panose="020F0502020204030204" pitchFamily="34" charset="0"/>
                <a:cs typeface="Calibri" panose="020F0502020204030204" pitchFamily="34" charset="0"/>
              </a:rPr>
              <a:t>Compliance with Protocol</a:t>
            </a:r>
          </a:p>
          <a:p>
            <a:r>
              <a:rPr lang="en-CA" altLang="en-US" sz="1400" dirty="0">
                <a:latin typeface="Calibri" panose="020F0502020204030204" pitchFamily="34" charset="0"/>
                <a:cs typeface="Calibri" panose="020F0502020204030204" pitchFamily="34" charset="0"/>
              </a:rPr>
              <a:t>Communication with REB</a:t>
            </a:r>
          </a:p>
          <a:p>
            <a:r>
              <a:rPr lang="en-CA" altLang="en-US" sz="1400" dirty="0">
                <a:latin typeface="Calibri" panose="020F0502020204030204" pitchFamily="34" charset="0"/>
                <a:cs typeface="Calibri" panose="020F0502020204030204" pitchFamily="34" charset="0"/>
              </a:rPr>
              <a:t>Investigational Medicinal Product (IMP)</a:t>
            </a:r>
          </a:p>
          <a:p>
            <a:r>
              <a:rPr lang="en-CA" altLang="en-US" sz="1400" dirty="0">
                <a:latin typeface="Calibri" panose="020F0502020204030204" pitchFamily="34" charset="0"/>
                <a:cs typeface="Calibri" panose="020F0502020204030204" pitchFamily="34" charset="0"/>
              </a:rPr>
              <a:t>Records and reports including Investigator Site File</a:t>
            </a:r>
          </a:p>
          <a:p>
            <a:r>
              <a:rPr lang="en-CA" altLang="en-US" sz="1400" dirty="0">
                <a:latin typeface="Calibri" panose="020F0502020204030204" pitchFamily="34" charset="0"/>
                <a:cs typeface="Calibri" panose="020F0502020204030204" pitchFamily="34" charset="0"/>
              </a:rPr>
              <a:t>Local safety reporting</a:t>
            </a:r>
          </a:p>
          <a:p>
            <a:pPr lvl="1"/>
            <a:endParaRPr lang="en-US" sz="1400" dirty="0">
              <a:latin typeface="Calibri" panose="020F0502020204030204" pitchFamily="34" charset="0"/>
              <a:cs typeface="Calibri" panose="020F0502020204030204" pitchFamily="34" charset="0"/>
            </a:endParaRPr>
          </a:p>
          <a:p>
            <a:endParaRPr lang="en-US" sz="1400" dirty="0">
              <a:latin typeface="Calibri" panose="020F0502020204030204" pitchFamily="34" charset="0"/>
              <a:cs typeface="Calibri" panose="020F0502020204030204" pitchFamily="34" charset="0"/>
            </a:endParaRPr>
          </a:p>
        </p:txBody>
      </p:sp>
      <p:sp>
        <p:nvSpPr>
          <p:cNvPr id="3" name="Title Placeholder 1"/>
          <p:cNvSpPr txBox="1">
            <a:spLocks/>
          </p:cNvSpPr>
          <p:nvPr/>
        </p:nvSpPr>
        <p:spPr>
          <a:xfrm>
            <a:off x="457200" y="381000"/>
            <a:ext cx="8229600" cy="85725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3200" b="1" kern="1200">
                <a:solidFill>
                  <a:srgbClr val="519136"/>
                </a:solidFill>
                <a:latin typeface="+mj-lt"/>
                <a:ea typeface="+mj-ea"/>
                <a:cs typeface="+mj-cs"/>
              </a:defRPr>
            </a:lvl1pPr>
          </a:lstStyle>
          <a:p>
            <a:r>
              <a:rPr lang="en-US" dirty="0"/>
              <a:t> </a:t>
            </a:r>
            <a:r>
              <a:rPr lang="en-CA" b="0" dirty="0">
                <a:latin typeface="Calibri" panose="020F0502020204030204" pitchFamily="34" charset="0"/>
              </a:rPr>
              <a:t>Investigator Versus Sponsor Responsibilities</a:t>
            </a:r>
          </a:p>
        </p:txBody>
      </p:sp>
      <p:sp>
        <p:nvSpPr>
          <p:cNvPr id="4" name="Text Placeholder 2"/>
          <p:cNvSpPr txBox="1">
            <a:spLocks/>
          </p:cNvSpPr>
          <p:nvPr/>
        </p:nvSpPr>
        <p:spPr>
          <a:xfrm>
            <a:off x="4497635" y="1274386"/>
            <a:ext cx="4762872" cy="459301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519136"/>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rgbClr val="519136"/>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rgbClr val="519136"/>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CA" altLang="en-US" sz="1400" b="1" dirty="0">
                <a:latin typeface="Calibri" panose="020F0502020204030204" pitchFamily="34" charset="0"/>
                <a:cs typeface="Calibri" panose="020F0502020204030204" pitchFamily="34" charset="0"/>
              </a:rPr>
              <a:t>Sponsor</a:t>
            </a:r>
          </a:p>
          <a:p>
            <a:r>
              <a:rPr lang="en-CA" altLang="en-US" sz="1400" dirty="0">
                <a:latin typeface="Calibri" panose="020F0502020204030204" pitchFamily="34" charset="0"/>
                <a:cs typeface="Calibri" panose="020F0502020204030204" pitchFamily="34" charset="0"/>
              </a:rPr>
              <a:t>Trial design</a:t>
            </a:r>
          </a:p>
          <a:p>
            <a:r>
              <a:rPr lang="en-CA" altLang="en-US" sz="1400" dirty="0">
                <a:latin typeface="Calibri" panose="020F0502020204030204" pitchFamily="34" charset="0"/>
                <a:cs typeface="Calibri" panose="020F0502020204030204" pitchFamily="34" charset="0"/>
              </a:rPr>
              <a:t>Contracts and financing</a:t>
            </a:r>
          </a:p>
          <a:p>
            <a:r>
              <a:rPr lang="en-CA" altLang="en-US" sz="1400" dirty="0">
                <a:latin typeface="Calibri" panose="020F0502020204030204" pitchFamily="34" charset="0"/>
                <a:cs typeface="Calibri" panose="020F0502020204030204" pitchFamily="34" charset="0"/>
              </a:rPr>
              <a:t>Medical expertise</a:t>
            </a:r>
          </a:p>
          <a:p>
            <a:r>
              <a:rPr lang="en-CA" altLang="en-US" sz="1400" dirty="0">
                <a:latin typeface="Calibri" panose="020F0502020204030204" pitchFamily="34" charset="0"/>
                <a:cs typeface="Calibri" panose="020F0502020204030204" pitchFamily="34" charset="0"/>
              </a:rPr>
              <a:t>Protocol development</a:t>
            </a:r>
          </a:p>
          <a:p>
            <a:r>
              <a:rPr lang="en-CA" altLang="en-US" sz="1400" dirty="0">
                <a:latin typeface="Calibri" panose="020F0502020204030204" pitchFamily="34" charset="0"/>
                <a:cs typeface="Calibri" panose="020F0502020204030204" pitchFamily="34" charset="0"/>
              </a:rPr>
              <a:t>Trial management, data handling, and record keeping including Trial Master File</a:t>
            </a:r>
          </a:p>
          <a:p>
            <a:r>
              <a:rPr lang="en-CA" altLang="en-US" sz="1400" dirty="0">
                <a:latin typeface="Calibri" panose="020F0502020204030204" pitchFamily="34" charset="0"/>
                <a:cs typeface="Calibri" panose="020F0502020204030204" pitchFamily="34" charset="0"/>
              </a:rPr>
              <a:t>Investigator selection and oversight responsibilities</a:t>
            </a:r>
          </a:p>
          <a:p>
            <a:r>
              <a:rPr lang="en-CA" altLang="en-US" sz="1400" dirty="0">
                <a:latin typeface="Calibri" panose="020F0502020204030204" pitchFamily="34" charset="0"/>
                <a:cs typeface="Calibri" panose="020F0502020204030204" pitchFamily="34" charset="0"/>
              </a:rPr>
              <a:t>Notification / submission to regulatory authority</a:t>
            </a:r>
          </a:p>
          <a:p>
            <a:r>
              <a:rPr lang="en-CA" altLang="en-US" sz="1400" dirty="0">
                <a:latin typeface="Calibri" panose="020F0502020204030204" pitchFamily="34" charset="0"/>
                <a:cs typeface="Calibri" panose="020F0502020204030204" pitchFamily="34" charset="0"/>
              </a:rPr>
              <a:t>Quality assurance and quality control</a:t>
            </a:r>
          </a:p>
          <a:p>
            <a:r>
              <a:rPr lang="en-CA" altLang="en-US" sz="1400" dirty="0">
                <a:latin typeface="Calibri" panose="020F0502020204030204" pitchFamily="34" charset="0"/>
                <a:cs typeface="Calibri" panose="020F0502020204030204" pitchFamily="34" charset="0"/>
              </a:rPr>
              <a:t>Noncompliance</a:t>
            </a:r>
          </a:p>
          <a:p>
            <a:r>
              <a:rPr lang="en-CA" altLang="en-US" sz="1400" dirty="0">
                <a:latin typeface="Calibri" panose="020F0502020204030204" pitchFamily="34" charset="0"/>
                <a:cs typeface="Calibri" panose="020F0502020204030204" pitchFamily="34" charset="0"/>
              </a:rPr>
              <a:t>Premature termination or suspension</a:t>
            </a:r>
          </a:p>
          <a:p>
            <a:r>
              <a:rPr lang="en-CA" altLang="en-US" sz="1400" dirty="0">
                <a:latin typeface="Calibri" panose="020F0502020204030204" pitchFamily="34" charset="0"/>
                <a:cs typeface="Calibri" panose="020F0502020204030204" pitchFamily="34" charset="0"/>
              </a:rPr>
              <a:t>Clinical trial / study reports</a:t>
            </a:r>
          </a:p>
          <a:p>
            <a:r>
              <a:rPr lang="en-CA" altLang="en-US" sz="1400" dirty="0">
                <a:latin typeface="Calibri" panose="020F0502020204030204" pitchFamily="34" charset="0"/>
                <a:cs typeface="Calibri" panose="020F0502020204030204" pitchFamily="34" charset="0"/>
              </a:rPr>
              <a:t>Data Safety Monitoring</a:t>
            </a:r>
          </a:p>
          <a:p>
            <a:r>
              <a:rPr lang="en-CA" altLang="en-US" sz="1400" dirty="0">
                <a:latin typeface="Calibri" panose="020F0502020204030204" pitchFamily="34" charset="0"/>
                <a:cs typeface="Calibri" panose="020F0502020204030204" pitchFamily="34" charset="0"/>
              </a:rPr>
              <a:t>Final Report</a:t>
            </a:r>
          </a:p>
          <a:p>
            <a:r>
              <a:rPr lang="en-CA" altLang="en-US" sz="1400" dirty="0">
                <a:latin typeface="Calibri" panose="020F0502020204030204" pitchFamily="34" charset="0"/>
                <a:cs typeface="Calibri" panose="020F0502020204030204" pitchFamily="34" charset="0"/>
              </a:rPr>
              <a:t>Contract Research Organization (CRO; </a:t>
            </a:r>
            <a:r>
              <a:rPr lang="en-CA" altLang="en-US" sz="1400" dirty="0" err="1">
                <a:latin typeface="Calibri" panose="020F0502020204030204" pitchFamily="34" charset="0"/>
                <a:cs typeface="Calibri" panose="020F0502020204030204" pitchFamily="34" charset="0"/>
              </a:rPr>
              <a:t>e.g</a:t>
            </a:r>
            <a:r>
              <a:rPr lang="en-CA" altLang="en-US" sz="1400" dirty="0">
                <a:latin typeface="Calibri" panose="020F0502020204030204" pitchFamily="34" charset="0"/>
                <a:cs typeface="Calibri" panose="020F0502020204030204" pitchFamily="34" charset="0"/>
              </a:rPr>
              <a:t> drug distribution)</a:t>
            </a:r>
          </a:p>
          <a:p>
            <a:r>
              <a:rPr lang="en-CA" altLang="en-US" sz="1400" dirty="0">
                <a:latin typeface="Calibri" panose="020F0502020204030204" pitchFamily="34" charset="0"/>
                <a:cs typeface="Calibri" panose="020F0502020204030204" pitchFamily="34" charset="0"/>
              </a:rPr>
              <a:t>Inspection Coordination</a:t>
            </a:r>
          </a:p>
          <a:p>
            <a:endParaRPr lang="en-US" sz="1400" dirty="0">
              <a:latin typeface="Calibri" panose="020F0502020204030204" pitchFamily="34" charset="0"/>
              <a:cs typeface="Calibri" panose="020F0502020204030204" pitchFamily="34" charset="0"/>
            </a:endParaRPr>
          </a:p>
          <a:p>
            <a:pPr lvl="1"/>
            <a:endParaRPr lang="en-US" sz="1400" dirty="0">
              <a:latin typeface="Calibri" panose="020F0502020204030204" pitchFamily="34" charset="0"/>
              <a:cs typeface="Calibri" panose="020F0502020204030204" pitchFamily="34" charset="0"/>
            </a:endParaRPr>
          </a:p>
          <a:p>
            <a:endParaRPr lang="en-US"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85400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Overview of clinical trial regulations and guidelines</a:t>
            </a:r>
          </a:p>
          <a:p>
            <a:pPr lvl="2"/>
            <a:r>
              <a:rPr lang="en-US" dirty="0"/>
              <a:t>History</a:t>
            </a:r>
          </a:p>
          <a:p>
            <a:pPr lvl="2"/>
            <a:r>
              <a:rPr lang="en-US" dirty="0"/>
              <a:t>Current state</a:t>
            </a:r>
          </a:p>
          <a:p>
            <a:pPr lvl="2"/>
            <a:r>
              <a:rPr lang="en-US" dirty="0"/>
              <a:t>What this means for you as an investigator</a:t>
            </a:r>
          </a:p>
          <a:p>
            <a:pPr lvl="1"/>
            <a:r>
              <a:rPr lang="en-US" dirty="0"/>
              <a:t>Quality processes at CCTG</a:t>
            </a:r>
          </a:p>
          <a:p>
            <a:pPr lvl="2"/>
            <a:r>
              <a:rPr lang="en-US" dirty="0"/>
              <a:t>Central Monitoring</a:t>
            </a:r>
          </a:p>
          <a:p>
            <a:pPr lvl="2"/>
            <a:r>
              <a:rPr lang="en-US" dirty="0"/>
              <a:t>On-site Monitoring</a:t>
            </a:r>
          </a:p>
          <a:p>
            <a:pPr lvl="2"/>
            <a:r>
              <a:rPr lang="en-US" dirty="0"/>
              <a:t>Audit</a:t>
            </a:r>
          </a:p>
          <a:p>
            <a:pPr lvl="2"/>
            <a:r>
              <a:rPr lang="en-US" dirty="0"/>
              <a:t>Inspections</a:t>
            </a:r>
          </a:p>
          <a:p>
            <a:pPr lvl="1"/>
            <a:r>
              <a:rPr lang="en-US" dirty="0"/>
              <a:t>Examples of inspection observations</a:t>
            </a:r>
          </a:p>
          <a:p>
            <a:pPr lvl="2"/>
            <a:endParaRPr lang="en-US" dirty="0"/>
          </a:p>
          <a:p>
            <a:pPr lvl="2"/>
            <a:endParaRPr lang="en-US" dirty="0"/>
          </a:p>
          <a:p>
            <a:pPr lvl="2"/>
            <a:endParaRPr lang="en-US" dirty="0"/>
          </a:p>
        </p:txBody>
      </p:sp>
      <p:sp>
        <p:nvSpPr>
          <p:cNvPr id="4" name="Slide Number Placeholder 3"/>
          <p:cNvSpPr>
            <a:spLocks noGrp="1"/>
          </p:cNvSpPr>
          <p:nvPr>
            <p:ph type="sldNum" sz="quarter" idx="12"/>
          </p:nvPr>
        </p:nvSpPr>
        <p:spPr/>
        <p:txBody>
          <a:bodyPr/>
          <a:lstStyle/>
          <a:p>
            <a:fld id="{2754ED01-E2A0-4C1E-8E21-014B99041579}" type="slidenum">
              <a:rPr lang="en-US" smtClean="0"/>
              <a:pPr/>
              <a:t>2</a:t>
            </a:fld>
            <a:endParaRPr lang="en-US"/>
          </a:p>
        </p:txBody>
      </p:sp>
    </p:spTree>
    <p:extLst>
      <p:ext uri="{BB962C8B-B14F-4D97-AF65-F5344CB8AC3E}">
        <p14:creationId xmlns:p14="http://schemas.microsoft.com/office/powerpoint/2010/main" val="440025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Quality processes at </a:t>
            </a:r>
            <a:r>
              <a:rPr lang="en-US" dirty="0" err="1"/>
              <a:t>cctg</a:t>
            </a:r>
            <a:endParaRPr lang="en-US" dirty="0"/>
          </a:p>
        </p:txBody>
      </p:sp>
      <p:sp>
        <p:nvSpPr>
          <p:cNvPr id="4" name="Slide Number Placeholder 3"/>
          <p:cNvSpPr>
            <a:spLocks noGrp="1"/>
          </p:cNvSpPr>
          <p:nvPr>
            <p:ph type="sldNum" sz="quarter" idx="4294967295"/>
          </p:nvPr>
        </p:nvSpPr>
        <p:spPr>
          <a:xfrm>
            <a:off x="8640763" y="6170613"/>
            <a:ext cx="503237" cy="503237"/>
          </a:xfrm>
        </p:spPr>
        <p:txBody>
          <a:bodyPr/>
          <a:lstStyle/>
          <a:p>
            <a:fld id="{2754ED01-E2A0-4C1E-8E21-014B99041579}" type="slidenum">
              <a:rPr lang="en-US" smtClean="0"/>
              <a:pPr/>
              <a:t>20</a:t>
            </a:fld>
            <a:endParaRPr lang="en-US"/>
          </a:p>
        </p:txBody>
      </p:sp>
    </p:spTree>
    <p:extLst>
      <p:ext uri="{BB962C8B-B14F-4D97-AF65-F5344CB8AC3E}">
        <p14:creationId xmlns:p14="http://schemas.microsoft.com/office/powerpoint/2010/main" val="88617668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00502-CFDE-3504-71D0-636FCD224B0B}"/>
              </a:ext>
            </a:extLst>
          </p:cNvPr>
          <p:cNvSpPr>
            <a:spLocks noGrp="1"/>
          </p:cNvSpPr>
          <p:nvPr>
            <p:ph type="title"/>
          </p:nvPr>
        </p:nvSpPr>
        <p:spPr/>
        <p:txBody>
          <a:bodyPr/>
          <a:lstStyle/>
          <a:p>
            <a:r>
              <a:rPr lang="en-US" dirty="0"/>
              <a:t>Quality and Safety</a:t>
            </a:r>
          </a:p>
        </p:txBody>
      </p:sp>
      <p:sp>
        <p:nvSpPr>
          <p:cNvPr id="3" name="Slide Number Placeholder 2">
            <a:extLst>
              <a:ext uri="{FF2B5EF4-FFF2-40B4-BE49-F238E27FC236}">
                <a16:creationId xmlns:a16="http://schemas.microsoft.com/office/drawing/2014/main" id="{0D52A8D4-6880-314B-CF14-F020E7D199DA}"/>
              </a:ext>
            </a:extLst>
          </p:cNvPr>
          <p:cNvSpPr>
            <a:spLocks noGrp="1"/>
          </p:cNvSpPr>
          <p:nvPr>
            <p:ph type="sldNum" sz="quarter" idx="12"/>
          </p:nvPr>
        </p:nvSpPr>
        <p:spPr/>
        <p:txBody>
          <a:bodyPr/>
          <a:lstStyle/>
          <a:p>
            <a:fld id="{2754ED01-E2A0-4C1E-8E21-014B99041579}" type="slidenum">
              <a:rPr lang="en-US" smtClean="0"/>
              <a:pPr/>
              <a:t>21</a:t>
            </a:fld>
            <a:endParaRPr lang="en-US"/>
          </a:p>
        </p:txBody>
      </p:sp>
      <p:sp>
        <p:nvSpPr>
          <p:cNvPr id="4" name="Can 5">
            <a:extLst>
              <a:ext uri="{FF2B5EF4-FFF2-40B4-BE49-F238E27FC236}">
                <a16:creationId xmlns:a16="http://schemas.microsoft.com/office/drawing/2014/main" id="{A3CC8A94-C528-98B5-27ED-8A3761D3762F}"/>
              </a:ext>
            </a:extLst>
          </p:cNvPr>
          <p:cNvSpPr/>
          <p:nvPr/>
        </p:nvSpPr>
        <p:spPr>
          <a:xfrm>
            <a:off x="1385646" y="1524000"/>
            <a:ext cx="3129204" cy="3600450"/>
          </a:xfrm>
          <a:prstGeom prst="can">
            <a:avLst/>
          </a:prstGeom>
          <a:solidFill>
            <a:schemeClr val="accent4">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n>
                <a:solidFill>
                  <a:srgbClr val="00B0F0"/>
                </a:solidFill>
              </a:ln>
            </a:endParaRPr>
          </a:p>
        </p:txBody>
      </p:sp>
      <p:sp>
        <p:nvSpPr>
          <p:cNvPr id="5" name="Can 6">
            <a:extLst>
              <a:ext uri="{FF2B5EF4-FFF2-40B4-BE49-F238E27FC236}">
                <a16:creationId xmlns:a16="http://schemas.microsoft.com/office/drawing/2014/main" id="{D74DAB11-02C1-819A-DC26-E23486B6D206}"/>
              </a:ext>
            </a:extLst>
          </p:cNvPr>
          <p:cNvSpPr/>
          <p:nvPr/>
        </p:nvSpPr>
        <p:spPr>
          <a:xfrm>
            <a:off x="4777178" y="1624793"/>
            <a:ext cx="2786304" cy="2686050"/>
          </a:xfrm>
          <a:prstGeom prst="can">
            <a:avLst/>
          </a:prstGeom>
          <a:solidFill>
            <a:srgbClr val="FFFF99"/>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n>
                <a:solidFill>
                  <a:srgbClr val="FFFF00"/>
                </a:solidFill>
              </a:ln>
            </a:endParaRPr>
          </a:p>
        </p:txBody>
      </p:sp>
      <p:sp>
        <p:nvSpPr>
          <p:cNvPr id="6" name="Rectangle 5">
            <a:extLst>
              <a:ext uri="{FF2B5EF4-FFF2-40B4-BE49-F238E27FC236}">
                <a16:creationId xmlns:a16="http://schemas.microsoft.com/office/drawing/2014/main" id="{683C2017-38C8-1E10-EE40-74CCFD17AA82}"/>
              </a:ext>
            </a:extLst>
          </p:cNvPr>
          <p:cNvSpPr/>
          <p:nvPr/>
        </p:nvSpPr>
        <p:spPr>
          <a:xfrm>
            <a:off x="1887166" y="1741690"/>
            <a:ext cx="2283702" cy="415498"/>
          </a:xfrm>
          <a:prstGeom prst="rect">
            <a:avLst/>
          </a:prstGeom>
        </p:spPr>
        <p:txBody>
          <a:bodyPr wrap="none">
            <a:spAutoFit/>
          </a:bodyPr>
          <a:lstStyle/>
          <a:p>
            <a:pPr algn="ctr"/>
            <a:r>
              <a:rPr lang="en-US" sz="2100" dirty="0">
                <a:ln w="0"/>
                <a:effectLst>
                  <a:outerShdw blurRad="38100" dist="19050" dir="2700000" algn="tl" rotWithShape="0">
                    <a:schemeClr val="dk1">
                      <a:alpha val="40000"/>
                    </a:schemeClr>
                  </a:outerShdw>
                </a:effectLst>
              </a:rPr>
              <a:t>Central Monitoring</a:t>
            </a:r>
          </a:p>
        </p:txBody>
      </p:sp>
      <p:sp>
        <p:nvSpPr>
          <p:cNvPr id="7" name="Rectangle 6">
            <a:extLst>
              <a:ext uri="{FF2B5EF4-FFF2-40B4-BE49-F238E27FC236}">
                <a16:creationId xmlns:a16="http://schemas.microsoft.com/office/drawing/2014/main" id="{D8FEEDA4-B3E2-F5B7-5E98-C8314A98FB9E}"/>
              </a:ext>
            </a:extLst>
          </p:cNvPr>
          <p:cNvSpPr/>
          <p:nvPr/>
        </p:nvSpPr>
        <p:spPr>
          <a:xfrm>
            <a:off x="5104947" y="1600200"/>
            <a:ext cx="2283895" cy="738664"/>
          </a:xfrm>
          <a:prstGeom prst="rect">
            <a:avLst/>
          </a:prstGeom>
        </p:spPr>
        <p:txBody>
          <a:bodyPr wrap="none">
            <a:spAutoFit/>
          </a:bodyPr>
          <a:lstStyle/>
          <a:p>
            <a:pPr algn="ctr"/>
            <a:r>
              <a:rPr lang="en-US" sz="2100" dirty="0">
                <a:ln w="0"/>
                <a:effectLst>
                  <a:outerShdw blurRad="38100" dist="19050" dir="2700000" algn="tl" rotWithShape="0">
                    <a:schemeClr val="dk1">
                      <a:alpha val="40000"/>
                    </a:schemeClr>
                  </a:outerShdw>
                </a:effectLst>
              </a:rPr>
              <a:t>On-Site Monitoring</a:t>
            </a:r>
          </a:p>
          <a:p>
            <a:pPr algn="ctr"/>
            <a:r>
              <a:rPr lang="en-US" sz="2100" dirty="0">
                <a:ln w="0"/>
                <a:effectLst>
                  <a:outerShdw blurRad="38100" dist="19050" dir="2700000" algn="tl" rotWithShape="0">
                    <a:schemeClr val="dk1">
                      <a:alpha val="40000"/>
                    </a:schemeClr>
                  </a:outerShdw>
                </a:effectLst>
              </a:rPr>
              <a:t>&amp; Auditing</a:t>
            </a:r>
          </a:p>
        </p:txBody>
      </p:sp>
      <p:sp>
        <p:nvSpPr>
          <p:cNvPr id="8" name="Oval 7">
            <a:extLst>
              <a:ext uri="{FF2B5EF4-FFF2-40B4-BE49-F238E27FC236}">
                <a16:creationId xmlns:a16="http://schemas.microsoft.com/office/drawing/2014/main" id="{E553A570-976D-E05E-E578-5A21A2A46A6B}"/>
              </a:ext>
            </a:extLst>
          </p:cNvPr>
          <p:cNvSpPr/>
          <p:nvPr/>
        </p:nvSpPr>
        <p:spPr>
          <a:xfrm>
            <a:off x="2743332" y="2382361"/>
            <a:ext cx="1133737" cy="1028700"/>
          </a:xfrm>
          <a:prstGeom prst="ellipse">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wrap="square" lIns="13716" tIns="13716" rIns="13716" bIns="13716" rtlCol="0" anchor="ctr"/>
          <a:lstStyle/>
          <a:p>
            <a:pPr algn="ctr"/>
            <a:r>
              <a:rPr lang="en-US" sz="1200" dirty="0">
                <a:solidFill>
                  <a:schemeClr val="bg1"/>
                </a:solidFill>
              </a:rPr>
              <a:t>Essential  &amp; Ethics Documents</a:t>
            </a:r>
          </a:p>
        </p:txBody>
      </p:sp>
      <p:sp>
        <p:nvSpPr>
          <p:cNvPr id="9" name="Oval 8">
            <a:extLst>
              <a:ext uri="{FF2B5EF4-FFF2-40B4-BE49-F238E27FC236}">
                <a16:creationId xmlns:a16="http://schemas.microsoft.com/office/drawing/2014/main" id="{1B8792A7-3B6C-BCED-03F8-B877D00D71BA}"/>
              </a:ext>
            </a:extLst>
          </p:cNvPr>
          <p:cNvSpPr/>
          <p:nvPr/>
        </p:nvSpPr>
        <p:spPr>
          <a:xfrm>
            <a:off x="3324353" y="3411061"/>
            <a:ext cx="1028700" cy="10287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wrap="square" lIns="13716" tIns="13716" rIns="13716" bIns="13716" rtlCol="0" anchor="ctr"/>
          <a:lstStyle/>
          <a:p>
            <a:pPr algn="ctr"/>
            <a:r>
              <a:rPr lang="en-US" sz="1200" dirty="0"/>
              <a:t>Pharmacy</a:t>
            </a:r>
          </a:p>
        </p:txBody>
      </p:sp>
      <p:sp>
        <p:nvSpPr>
          <p:cNvPr id="10" name="Oval 9">
            <a:extLst>
              <a:ext uri="{FF2B5EF4-FFF2-40B4-BE49-F238E27FC236}">
                <a16:creationId xmlns:a16="http://schemas.microsoft.com/office/drawing/2014/main" id="{8919FCCD-9068-C7CD-8422-8FEA745E7CE5}"/>
              </a:ext>
            </a:extLst>
          </p:cNvPr>
          <p:cNvSpPr/>
          <p:nvPr/>
        </p:nvSpPr>
        <p:spPr>
          <a:xfrm>
            <a:off x="6877682" y="2238523"/>
            <a:ext cx="685800" cy="6858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wrap="square" lIns="13716" tIns="13716" rIns="13716" bIns="13716" rtlCol="0" anchor="ctr"/>
          <a:lstStyle/>
          <a:p>
            <a:pPr algn="ctr"/>
            <a:r>
              <a:rPr lang="en-US" sz="1050" dirty="0"/>
              <a:t>Centre SOPs</a:t>
            </a:r>
          </a:p>
        </p:txBody>
      </p:sp>
      <p:sp>
        <p:nvSpPr>
          <p:cNvPr id="11" name="Oval 10">
            <a:extLst>
              <a:ext uri="{FF2B5EF4-FFF2-40B4-BE49-F238E27FC236}">
                <a16:creationId xmlns:a16="http://schemas.microsoft.com/office/drawing/2014/main" id="{CFBF178C-6CBB-AA33-01D1-85693742BAEE}"/>
              </a:ext>
            </a:extLst>
          </p:cNvPr>
          <p:cNvSpPr/>
          <p:nvPr/>
        </p:nvSpPr>
        <p:spPr>
          <a:xfrm>
            <a:off x="1492718" y="3290558"/>
            <a:ext cx="1714500" cy="17145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13716" tIns="13716" rIns="13716" bIns="13716" rtlCol="0" anchor="ctr"/>
          <a:lstStyle/>
          <a:p>
            <a:pPr algn="ctr"/>
            <a:r>
              <a:rPr lang="en-US" sz="1350" dirty="0"/>
              <a:t>Patient Data:</a:t>
            </a:r>
          </a:p>
          <a:p>
            <a:pPr marL="214313" indent="-214313">
              <a:buFontTx/>
              <a:buChar char="-"/>
            </a:pPr>
            <a:r>
              <a:rPr lang="en-US" sz="1350" dirty="0"/>
              <a:t>Informed consent</a:t>
            </a:r>
          </a:p>
          <a:p>
            <a:pPr marL="214313" indent="-214313">
              <a:buFontTx/>
              <a:buChar char="-"/>
            </a:pPr>
            <a:r>
              <a:rPr lang="en-US" sz="1350" dirty="0"/>
              <a:t>SDV </a:t>
            </a:r>
          </a:p>
          <a:p>
            <a:pPr marL="214313" indent="-214313">
              <a:buFontTx/>
              <a:buChar char="-"/>
            </a:pPr>
            <a:r>
              <a:rPr lang="en-US" sz="1350" dirty="0"/>
              <a:t>Protocol Compliance</a:t>
            </a:r>
          </a:p>
        </p:txBody>
      </p:sp>
      <p:sp>
        <p:nvSpPr>
          <p:cNvPr id="12" name="Down Arrow 19">
            <a:extLst>
              <a:ext uri="{FF2B5EF4-FFF2-40B4-BE49-F238E27FC236}">
                <a16:creationId xmlns:a16="http://schemas.microsoft.com/office/drawing/2014/main" id="{432DF63C-266B-B051-24D8-4F5FF3FBD6CB}"/>
              </a:ext>
            </a:extLst>
          </p:cNvPr>
          <p:cNvSpPr/>
          <p:nvPr/>
        </p:nvSpPr>
        <p:spPr>
          <a:xfrm>
            <a:off x="6012014" y="4368520"/>
            <a:ext cx="363474" cy="6692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dirty="0"/>
          </a:p>
        </p:txBody>
      </p:sp>
      <p:sp>
        <p:nvSpPr>
          <p:cNvPr id="13" name="Bent-Up Arrow 20">
            <a:extLst>
              <a:ext uri="{FF2B5EF4-FFF2-40B4-BE49-F238E27FC236}">
                <a16:creationId xmlns:a16="http://schemas.microsoft.com/office/drawing/2014/main" id="{DB47B106-C536-B3DB-806B-3521E3824248}"/>
              </a:ext>
            </a:extLst>
          </p:cNvPr>
          <p:cNvSpPr/>
          <p:nvPr/>
        </p:nvSpPr>
        <p:spPr>
          <a:xfrm rot="5400000">
            <a:off x="3544751" y="4454490"/>
            <a:ext cx="637794" cy="1977714"/>
          </a:xfrm>
          <a:prstGeom prst="bentUpArrow">
            <a:avLst>
              <a:gd name="adj1" fmla="val 25000"/>
              <a:gd name="adj2" fmla="val 36285"/>
              <a:gd name="adj3" fmla="val 25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dirty="0"/>
          </a:p>
        </p:txBody>
      </p:sp>
      <p:sp>
        <p:nvSpPr>
          <p:cNvPr id="14" name="Oval 13">
            <a:extLst>
              <a:ext uri="{FF2B5EF4-FFF2-40B4-BE49-F238E27FC236}">
                <a16:creationId xmlns:a16="http://schemas.microsoft.com/office/drawing/2014/main" id="{4085615E-C2AD-B622-F100-153E24A6606F}"/>
              </a:ext>
            </a:extLst>
          </p:cNvPr>
          <p:cNvSpPr/>
          <p:nvPr/>
        </p:nvSpPr>
        <p:spPr>
          <a:xfrm>
            <a:off x="4852506" y="2286843"/>
            <a:ext cx="1211674" cy="1174432"/>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13716" tIns="13716" rIns="13716" bIns="13716" rtlCol="0" anchor="ctr"/>
          <a:lstStyle/>
          <a:p>
            <a:pPr algn="ctr"/>
            <a:r>
              <a:rPr lang="en-US" sz="900" dirty="0"/>
              <a:t>Patient Data:</a:t>
            </a:r>
          </a:p>
          <a:p>
            <a:pPr marL="214313" indent="-214313">
              <a:buFontTx/>
              <a:buChar char="-"/>
            </a:pPr>
            <a:r>
              <a:rPr lang="en-US" sz="900" dirty="0"/>
              <a:t>Informed consent</a:t>
            </a:r>
          </a:p>
          <a:p>
            <a:pPr marL="214313" indent="-214313">
              <a:buFontTx/>
              <a:buChar char="-"/>
            </a:pPr>
            <a:r>
              <a:rPr lang="en-US" sz="900" dirty="0"/>
              <a:t>SDV </a:t>
            </a:r>
          </a:p>
          <a:p>
            <a:pPr marL="214313" indent="-214313">
              <a:buFontTx/>
              <a:buChar char="-"/>
            </a:pPr>
            <a:r>
              <a:rPr lang="en-US" sz="900" dirty="0"/>
              <a:t>Protocol Compliance</a:t>
            </a:r>
          </a:p>
        </p:txBody>
      </p:sp>
      <p:sp>
        <p:nvSpPr>
          <p:cNvPr id="15" name="Oval 14">
            <a:extLst>
              <a:ext uri="{FF2B5EF4-FFF2-40B4-BE49-F238E27FC236}">
                <a16:creationId xmlns:a16="http://schemas.microsoft.com/office/drawing/2014/main" id="{D9D17E96-407F-D968-040D-18853549E34E}"/>
              </a:ext>
            </a:extLst>
          </p:cNvPr>
          <p:cNvSpPr/>
          <p:nvPr/>
        </p:nvSpPr>
        <p:spPr>
          <a:xfrm>
            <a:off x="6372223" y="3542221"/>
            <a:ext cx="754380" cy="696718"/>
          </a:xfrm>
          <a:prstGeom prst="ellipse">
            <a:avLst/>
          </a:prstGeom>
          <a:solidFill>
            <a:schemeClr val="accent4">
              <a:lumMod val="40000"/>
              <a:lumOff val="60000"/>
            </a:schemeClr>
          </a:solidFill>
        </p:spPr>
        <p:style>
          <a:lnRef idx="1">
            <a:schemeClr val="accent5"/>
          </a:lnRef>
          <a:fillRef idx="2">
            <a:schemeClr val="accent5"/>
          </a:fillRef>
          <a:effectRef idx="1">
            <a:schemeClr val="accent5"/>
          </a:effectRef>
          <a:fontRef idx="minor">
            <a:schemeClr val="dk1"/>
          </a:fontRef>
        </p:style>
        <p:txBody>
          <a:bodyPr wrap="square" lIns="13716" tIns="13716" rIns="13716" bIns="13716" rtlCol="0" anchor="ctr"/>
          <a:lstStyle/>
          <a:p>
            <a:pPr algn="ctr"/>
            <a:r>
              <a:rPr lang="en-US" sz="1050" dirty="0"/>
              <a:t>Centre Facilities</a:t>
            </a:r>
          </a:p>
        </p:txBody>
      </p:sp>
      <p:sp>
        <p:nvSpPr>
          <p:cNvPr id="16" name="Oval 15">
            <a:extLst>
              <a:ext uri="{FF2B5EF4-FFF2-40B4-BE49-F238E27FC236}">
                <a16:creationId xmlns:a16="http://schemas.microsoft.com/office/drawing/2014/main" id="{FC15A205-05B9-E7B9-A70C-4DF11E0A3B47}"/>
              </a:ext>
            </a:extLst>
          </p:cNvPr>
          <p:cNvSpPr/>
          <p:nvPr/>
        </p:nvSpPr>
        <p:spPr>
          <a:xfrm>
            <a:off x="5332402" y="3430917"/>
            <a:ext cx="1021233" cy="85268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wrap="square" lIns="13716" tIns="13716" rIns="13716" bIns="13716" rtlCol="0" anchor="ctr"/>
          <a:lstStyle/>
          <a:p>
            <a:pPr algn="ctr"/>
            <a:r>
              <a:rPr lang="en-US" sz="1050" dirty="0"/>
              <a:t>Essential  &amp; Ethics Documents</a:t>
            </a:r>
          </a:p>
        </p:txBody>
      </p:sp>
      <p:sp>
        <p:nvSpPr>
          <p:cNvPr id="17" name="Oval 16">
            <a:extLst>
              <a:ext uri="{FF2B5EF4-FFF2-40B4-BE49-F238E27FC236}">
                <a16:creationId xmlns:a16="http://schemas.microsoft.com/office/drawing/2014/main" id="{A31A300F-95FA-CCB7-49F3-E69F7C91EE43}"/>
              </a:ext>
            </a:extLst>
          </p:cNvPr>
          <p:cNvSpPr/>
          <p:nvPr/>
        </p:nvSpPr>
        <p:spPr>
          <a:xfrm>
            <a:off x="6076993" y="2618964"/>
            <a:ext cx="857840" cy="85725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wrap="square" lIns="13716" tIns="13716" rIns="13716" bIns="13716" rtlCol="0" anchor="ctr"/>
          <a:lstStyle/>
          <a:p>
            <a:pPr algn="ctr"/>
            <a:r>
              <a:rPr lang="en-US" sz="1050" dirty="0"/>
              <a:t>Pharmacy</a:t>
            </a:r>
          </a:p>
        </p:txBody>
      </p:sp>
      <p:sp>
        <p:nvSpPr>
          <p:cNvPr id="18" name="Oval 17">
            <a:extLst>
              <a:ext uri="{FF2B5EF4-FFF2-40B4-BE49-F238E27FC236}">
                <a16:creationId xmlns:a16="http://schemas.microsoft.com/office/drawing/2014/main" id="{AA8EB45D-D586-8440-4982-C63A6AF941B2}"/>
              </a:ext>
            </a:extLst>
          </p:cNvPr>
          <p:cNvSpPr/>
          <p:nvPr/>
        </p:nvSpPr>
        <p:spPr>
          <a:xfrm>
            <a:off x="1438040" y="2278380"/>
            <a:ext cx="1028700" cy="10287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wrap="square" lIns="13716" tIns="13716" rIns="13716" bIns="13716" rtlCol="0" anchor="ctr"/>
          <a:lstStyle/>
          <a:p>
            <a:pPr algn="ctr"/>
            <a:r>
              <a:rPr lang="en-US" sz="1200" dirty="0"/>
              <a:t>General trial Oversight</a:t>
            </a:r>
          </a:p>
        </p:txBody>
      </p:sp>
      <p:sp>
        <p:nvSpPr>
          <p:cNvPr id="19" name="Oval 18">
            <a:extLst>
              <a:ext uri="{FF2B5EF4-FFF2-40B4-BE49-F238E27FC236}">
                <a16:creationId xmlns:a16="http://schemas.microsoft.com/office/drawing/2014/main" id="{705CB08C-06ED-0C11-607E-AA1D66010620}"/>
              </a:ext>
            </a:extLst>
          </p:cNvPr>
          <p:cNvSpPr/>
          <p:nvPr/>
        </p:nvSpPr>
        <p:spPr>
          <a:xfrm>
            <a:off x="6894545" y="3090314"/>
            <a:ext cx="652073" cy="5969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wrap="square" lIns="13716" tIns="13716" rIns="13716" bIns="13716" rtlCol="0" anchor="ctr"/>
          <a:lstStyle/>
          <a:p>
            <a:pPr algn="ctr"/>
            <a:r>
              <a:rPr lang="en-US" sz="825" dirty="0"/>
              <a:t>General trial Oversight</a:t>
            </a:r>
          </a:p>
        </p:txBody>
      </p:sp>
      <p:sp>
        <p:nvSpPr>
          <p:cNvPr id="23" name="Text Box 16">
            <a:extLst>
              <a:ext uri="{FF2B5EF4-FFF2-40B4-BE49-F238E27FC236}">
                <a16:creationId xmlns:a16="http://schemas.microsoft.com/office/drawing/2014/main" id="{593C77C3-ADF3-4850-3EA1-EBCE3044B8F7}"/>
              </a:ext>
            </a:extLst>
          </p:cNvPr>
          <p:cNvSpPr txBox="1">
            <a:spLocks noChangeArrowheads="1"/>
          </p:cNvSpPr>
          <p:nvPr/>
        </p:nvSpPr>
        <p:spPr bwMode="auto">
          <a:xfrm>
            <a:off x="542764" y="760861"/>
            <a:ext cx="8058472" cy="448962"/>
          </a:xfrm>
          <a:prstGeom prst="rect">
            <a:avLst/>
          </a:prstGeom>
          <a:solidFill>
            <a:srgbClr val="92D050"/>
          </a:solidFill>
          <a:ln w="6350">
            <a:solidFill>
              <a:srgbClr val="000000"/>
            </a:solidFill>
            <a:miter lim="800000"/>
            <a:headEnd/>
            <a:tailEnd/>
          </a:ln>
        </p:spPr>
        <p:txBody>
          <a:bodyPr vert="horz" wrap="square" lIns="68580" tIns="34290" rIns="68580" bIns="34290" numCol="1" anchor="t" anchorCtr="0" compatLnSpc="1">
            <a:prstTxWarp prst="textNoShape">
              <a:avLst/>
            </a:prstTxWarp>
          </a:bodyPr>
          <a:lstStyle/>
          <a:p>
            <a:pPr algn="ctr" eaLnBrk="0" fontAlgn="base" hangingPunct="0">
              <a:spcBef>
                <a:spcPct val="0"/>
              </a:spcBef>
              <a:spcAft>
                <a:spcPct val="0"/>
              </a:spcAft>
            </a:pPr>
            <a:r>
              <a:rPr lang="en-US" altLang="en-US" sz="2800" b="1" dirty="0">
                <a:latin typeface="Calibri" panose="020F0502020204030204" pitchFamily="34" charset="0"/>
                <a:cs typeface="Times New Roman" panose="02020603050405020304" pitchFamily="18" charset="0"/>
              </a:rPr>
              <a:t>Processes based on regulations and guidelines</a:t>
            </a:r>
            <a:endParaRPr lang="en-US" altLang="en-US" sz="4800" dirty="0">
              <a:latin typeface="Arial" panose="020B0604020202020204" pitchFamily="34" charset="0"/>
            </a:endParaRPr>
          </a:p>
        </p:txBody>
      </p:sp>
      <p:sp>
        <p:nvSpPr>
          <p:cNvPr id="24" name="Rectangle 23">
            <a:extLst>
              <a:ext uri="{FF2B5EF4-FFF2-40B4-BE49-F238E27FC236}">
                <a16:creationId xmlns:a16="http://schemas.microsoft.com/office/drawing/2014/main" id="{FD2F9DDF-57EC-3CD6-62E8-4999369F03B7}"/>
              </a:ext>
            </a:extLst>
          </p:cNvPr>
          <p:cNvSpPr/>
          <p:nvPr/>
        </p:nvSpPr>
        <p:spPr>
          <a:xfrm>
            <a:off x="4852505" y="5225497"/>
            <a:ext cx="3834295" cy="715581"/>
          </a:xfrm>
          <a:prstGeom prst="rect">
            <a:avLst/>
          </a:prstGeom>
        </p:spPr>
        <p:txBody>
          <a:bodyPr wrap="square">
            <a:spAutoFit/>
          </a:bodyPr>
          <a:lstStyle/>
          <a:p>
            <a:pPr marL="600075" lvl="1" indent="-257175">
              <a:buFont typeface="Wingdings 2" panose="05020102010507070707" pitchFamily="18" charset="2"/>
              <a:buChar char=""/>
            </a:pPr>
            <a:r>
              <a:rPr lang="en-US" altLang="en-US" sz="1350" dirty="0"/>
              <a:t>Protection of trials participants </a:t>
            </a:r>
          </a:p>
          <a:p>
            <a:pPr marL="600075" lvl="1" indent="-257175">
              <a:buFont typeface="Wingdings 2" panose="05020102010507070707" pitchFamily="18" charset="2"/>
              <a:buChar char=""/>
            </a:pPr>
            <a:r>
              <a:rPr lang="en-US" altLang="en-US" sz="1350" dirty="0"/>
              <a:t>High Quality data </a:t>
            </a:r>
          </a:p>
          <a:p>
            <a:pPr marL="600075" lvl="1" indent="-257175">
              <a:buFont typeface="Wingdings 2" panose="05020102010507070707" pitchFamily="18" charset="2"/>
              <a:buChar char=""/>
            </a:pPr>
            <a:r>
              <a:rPr lang="en-US" altLang="en-US" sz="1350" dirty="0"/>
              <a:t>Compliant trial conduct</a:t>
            </a:r>
          </a:p>
        </p:txBody>
      </p:sp>
    </p:spTree>
    <p:extLst>
      <p:ext uri="{BB962C8B-B14F-4D97-AF65-F5344CB8AC3E}">
        <p14:creationId xmlns:p14="http://schemas.microsoft.com/office/powerpoint/2010/main" val="33819665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Central Monitoring</a:t>
            </a:r>
          </a:p>
        </p:txBody>
      </p:sp>
      <p:sp>
        <p:nvSpPr>
          <p:cNvPr id="4" name="Slide Number Placeholder 3"/>
          <p:cNvSpPr>
            <a:spLocks noGrp="1"/>
          </p:cNvSpPr>
          <p:nvPr>
            <p:ph type="sldNum" sz="quarter" idx="4294967295"/>
          </p:nvPr>
        </p:nvSpPr>
        <p:spPr>
          <a:xfrm>
            <a:off x="8640763" y="6170613"/>
            <a:ext cx="503237" cy="503237"/>
          </a:xfrm>
        </p:spPr>
        <p:txBody>
          <a:bodyPr/>
          <a:lstStyle/>
          <a:p>
            <a:fld id="{2754ED01-E2A0-4C1E-8E21-014B99041579}" type="slidenum">
              <a:rPr lang="en-US" smtClean="0"/>
              <a:pPr/>
              <a:t>22</a:t>
            </a:fld>
            <a:endParaRPr lang="en-US"/>
          </a:p>
        </p:txBody>
      </p:sp>
    </p:spTree>
    <p:extLst>
      <p:ext uri="{BB962C8B-B14F-4D97-AF65-F5344CB8AC3E}">
        <p14:creationId xmlns:p14="http://schemas.microsoft.com/office/powerpoint/2010/main" val="174604895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lstStyle/>
          <a:p>
            <a:r>
              <a:rPr lang="en-US" dirty="0"/>
              <a:t>Credentialed QI</a:t>
            </a:r>
          </a:p>
          <a:p>
            <a:r>
              <a:rPr lang="en-US" dirty="0"/>
              <a:t>Established patient population</a:t>
            </a:r>
          </a:p>
          <a:p>
            <a:r>
              <a:rPr lang="en-US" dirty="0"/>
              <a:t>Adequate Resources</a:t>
            </a:r>
          </a:p>
          <a:p>
            <a:r>
              <a:rPr lang="en-US" dirty="0"/>
              <a:t>SOPs to conduct clinical trials</a:t>
            </a:r>
          </a:p>
          <a:p>
            <a:r>
              <a:rPr lang="en-US" dirty="0"/>
              <a:t>Demonstrated commitment to support CCTG trials</a:t>
            </a:r>
          </a:p>
          <a:p>
            <a:r>
              <a:rPr lang="en-US" dirty="0"/>
              <a:t>Established system for ethics review</a:t>
            </a:r>
          </a:p>
          <a:p>
            <a:r>
              <a:rPr lang="en-US" dirty="0"/>
              <a:t>Access to adequate laboratory facilities</a:t>
            </a:r>
          </a:p>
          <a:p>
            <a:endParaRPr lang="en-US" dirty="0"/>
          </a:p>
        </p:txBody>
      </p:sp>
      <p:sp>
        <p:nvSpPr>
          <p:cNvPr id="7" name="Content Placeholder 6"/>
          <p:cNvSpPr>
            <a:spLocks noGrp="1"/>
          </p:cNvSpPr>
          <p:nvPr>
            <p:ph sz="half" idx="2"/>
          </p:nvPr>
        </p:nvSpPr>
        <p:spPr/>
        <p:txBody>
          <a:bodyPr/>
          <a:lstStyle/>
          <a:p>
            <a:r>
              <a:rPr lang="en-US" dirty="0"/>
              <a:t>Documentation of delegated tasks and required roles (RIPPLE)</a:t>
            </a:r>
          </a:p>
          <a:p>
            <a:r>
              <a:rPr lang="en-US" dirty="0"/>
              <a:t>Confirmation of required training for all </a:t>
            </a:r>
            <a:r>
              <a:rPr lang="en-US" dirty="0" err="1"/>
              <a:t>centre</a:t>
            </a:r>
            <a:r>
              <a:rPr lang="en-US" dirty="0"/>
              <a:t> personnel (GCP, </a:t>
            </a:r>
            <a:r>
              <a:rPr lang="en-US" dirty="0" err="1"/>
              <a:t>Div</a:t>
            </a:r>
            <a:r>
              <a:rPr lang="en-US" dirty="0"/>
              <a:t> 5, etc.)</a:t>
            </a:r>
          </a:p>
          <a:p>
            <a:r>
              <a:rPr lang="en-US" dirty="0"/>
              <a:t>CVs for all </a:t>
            </a:r>
            <a:r>
              <a:rPr lang="en-US" dirty="0" err="1"/>
              <a:t>centre</a:t>
            </a:r>
            <a:r>
              <a:rPr lang="en-US" dirty="0"/>
              <a:t> investigators</a:t>
            </a:r>
          </a:p>
          <a:p>
            <a:r>
              <a:rPr lang="en-US" dirty="0"/>
              <a:t>REB membership list</a:t>
            </a:r>
          </a:p>
          <a:p>
            <a:r>
              <a:rPr lang="en-US" dirty="0"/>
              <a:t>FWA number</a:t>
            </a:r>
          </a:p>
          <a:p>
            <a:pPr lvl="2"/>
            <a:endParaRPr lang="en-US" dirty="0"/>
          </a:p>
          <a:p>
            <a:pPr lvl="2"/>
            <a:endParaRPr lang="en-US" dirty="0"/>
          </a:p>
          <a:p>
            <a:endParaRPr lang="en-US" dirty="0"/>
          </a:p>
        </p:txBody>
      </p:sp>
      <p:sp>
        <p:nvSpPr>
          <p:cNvPr id="4" name="Slide Number Placeholder 3"/>
          <p:cNvSpPr>
            <a:spLocks noGrp="1"/>
          </p:cNvSpPr>
          <p:nvPr>
            <p:ph type="sldNum" sz="quarter" idx="12"/>
          </p:nvPr>
        </p:nvSpPr>
        <p:spPr/>
        <p:txBody>
          <a:bodyPr/>
          <a:lstStyle/>
          <a:p>
            <a:fld id="{2754ED01-E2A0-4C1E-8E21-014B99041579}" type="slidenum">
              <a:rPr lang="en-US" smtClean="0"/>
              <a:pPr/>
              <a:t>23</a:t>
            </a:fld>
            <a:endParaRPr lang="en-US"/>
          </a:p>
        </p:txBody>
      </p:sp>
      <p:sp>
        <p:nvSpPr>
          <p:cNvPr id="5" name="Title 4"/>
          <p:cNvSpPr>
            <a:spLocks noGrp="1"/>
          </p:cNvSpPr>
          <p:nvPr>
            <p:ph type="title"/>
          </p:nvPr>
        </p:nvSpPr>
        <p:spPr/>
        <p:txBody>
          <a:bodyPr/>
          <a:lstStyle/>
          <a:p>
            <a:r>
              <a:rPr lang="en-US" dirty="0"/>
              <a:t>Site Selection Requirements</a:t>
            </a:r>
          </a:p>
        </p:txBody>
      </p:sp>
    </p:spTree>
    <p:extLst>
      <p:ext uri="{BB962C8B-B14F-4D97-AF65-F5344CB8AC3E}">
        <p14:creationId xmlns:p14="http://schemas.microsoft.com/office/powerpoint/2010/main" val="665584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54222-BC96-FD37-E000-1B32DD5BA705}"/>
              </a:ext>
            </a:extLst>
          </p:cNvPr>
          <p:cNvSpPr>
            <a:spLocks noGrp="1"/>
          </p:cNvSpPr>
          <p:nvPr>
            <p:ph type="title"/>
          </p:nvPr>
        </p:nvSpPr>
        <p:spPr/>
        <p:txBody>
          <a:bodyPr/>
          <a:lstStyle/>
          <a:p>
            <a:r>
              <a:rPr lang="en-US" dirty="0"/>
              <a:t>Investigator Selection</a:t>
            </a:r>
          </a:p>
        </p:txBody>
      </p:sp>
      <p:sp>
        <p:nvSpPr>
          <p:cNvPr id="3" name="Content Placeholder 2">
            <a:extLst>
              <a:ext uri="{FF2B5EF4-FFF2-40B4-BE49-F238E27FC236}">
                <a16:creationId xmlns:a16="http://schemas.microsoft.com/office/drawing/2014/main" id="{03B3F1A1-7F2E-82D3-F575-2CA575BEABD5}"/>
              </a:ext>
            </a:extLst>
          </p:cNvPr>
          <p:cNvSpPr>
            <a:spLocks noGrp="1"/>
          </p:cNvSpPr>
          <p:nvPr>
            <p:ph idx="1"/>
          </p:nvPr>
        </p:nvSpPr>
        <p:spPr/>
        <p:txBody>
          <a:bodyPr/>
          <a:lstStyle/>
          <a:p>
            <a:r>
              <a:rPr lang="en-US" dirty="0"/>
              <a:t>CCTG credentials investigator based on review of CCTG Investigator Registration Form and submitted CV	</a:t>
            </a:r>
          </a:p>
          <a:p>
            <a:r>
              <a:rPr lang="en-US" dirty="0"/>
              <a:t>Qualified investigator for trial provides following:</a:t>
            </a:r>
          </a:p>
          <a:p>
            <a:pPr lvl="2"/>
            <a:r>
              <a:rPr lang="en-US" dirty="0"/>
              <a:t>Signed protocol signature page</a:t>
            </a:r>
          </a:p>
          <a:p>
            <a:pPr lvl="2"/>
            <a:r>
              <a:rPr lang="en-US" dirty="0"/>
              <a:t>REB favorable approval of Protocol which includes agreement to conduct trial per GCP</a:t>
            </a:r>
          </a:p>
          <a:p>
            <a:pPr lvl="2"/>
            <a:r>
              <a:rPr lang="en-US" dirty="0"/>
              <a:t>Qualified Investigator Undertaking form (for investigators participating on trials under Clinical Trials Application in Canada)</a:t>
            </a:r>
          </a:p>
          <a:p>
            <a:endParaRPr lang="en-US" dirty="0"/>
          </a:p>
        </p:txBody>
      </p:sp>
      <p:sp>
        <p:nvSpPr>
          <p:cNvPr id="4" name="Slide Number Placeholder 3">
            <a:extLst>
              <a:ext uri="{FF2B5EF4-FFF2-40B4-BE49-F238E27FC236}">
                <a16:creationId xmlns:a16="http://schemas.microsoft.com/office/drawing/2014/main" id="{228E0B74-BE98-6FF8-B62F-6ADA8A1E3D64}"/>
              </a:ext>
            </a:extLst>
          </p:cNvPr>
          <p:cNvSpPr>
            <a:spLocks noGrp="1"/>
          </p:cNvSpPr>
          <p:nvPr>
            <p:ph type="sldNum" sz="quarter" idx="12"/>
          </p:nvPr>
        </p:nvSpPr>
        <p:spPr/>
        <p:txBody>
          <a:bodyPr/>
          <a:lstStyle/>
          <a:p>
            <a:fld id="{2754ED01-E2A0-4C1E-8E21-014B99041579}" type="slidenum">
              <a:rPr lang="en-US" smtClean="0"/>
              <a:pPr/>
              <a:t>24</a:t>
            </a:fld>
            <a:endParaRPr lang="en-US"/>
          </a:p>
        </p:txBody>
      </p:sp>
    </p:spTree>
    <p:extLst>
      <p:ext uri="{BB962C8B-B14F-4D97-AF65-F5344CB8AC3E}">
        <p14:creationId xmlns:p14="http://schemas.microsoft.com/office/powerpoint/2010/main" val="2165108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p:cNvSpPr>
            <a:spLocks noGrp="1"/>
          </p:cNvSpPr>
          <p:nvPr>
            <p:ph type="title"/>
          </p:nvPr>
        </p:nvSpPr>
        <p:spPr>
          <a:xfrm>
            <a:off x="323528" y="116632"/>
            <a:ext cx="8496944" cy="548640"/>
          </a:xfrm>
        </p:spPr>
        <p:txBody>
          <a:bodyPr/>
          <a:lstStyle/>
          <a:p>
            <a:r>
              <a:rPr lang="en-US" dirty="0"/>
              <a:t>Monitoring</a:t>
            </a:r>
          </a:p>
        </p:txBody>
      </p:sp>
      <p:graphicFrame>
        <p:nvGraphicFramePr>
          <p:cNvPr id="14" name="Diagram 13"/>
          <p:cNvGraphicFramePr/>
          <p:nvPr/>
        </p:nvGraphicFramePr>
        <p:xfrm>
          <a:off x="457200" y="838200"/>
          <a:ext cx="6858000" cy="226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TextBox 14"/>
          <p:cNvSpPr txBox="1"/>
          <p:nvPr/>
        </p:nvSpPr>
        <p:spPr>
          <a:xfrm>
            <a:off x="2514600" y="1371600"/>
            <a:ext cx="2667000" cy="830997"/>
          </a:xfrm>
          <a:prstGeom prst="rect">
            <a:avLst/>
          </a:prstGeom>
          <a:noFill/>
        </p:spPr>
        <p:txBody>
          <a:bodyPr wrap="square" rtlCol="0">
            <a:spAutoFit/>
          </a:bodyPr>
          <a:lstStyle/>
          <a:p>
            <a:r>
              <a:rPr lang="en-US" sz="4800" b="1" dirty="0"/>
              <a:t>CRF Data</a:t>
            </a:r>
          </a:p>
        </p:txBody>
      </p:sp>
      <p:sp>
        <p:nvSpPr>
          <p:cNvPr id="2" name="Down Arrow Callout 1"/>
          <p:cNvSpPr/>
          <p:nvPr/>
        </p:nvSpPr>
        <p:spPr>
          <a:xfrm>
            <a:off x="2209800" y="3098800"/>
            <a:ext cx="5029200" cy="1549400"/>
          </a:xfrm>
          <a:prstGeom prst="downArrowCallout">
            <a:avLst>
              <a:gd name="adj1" fmla="val 324590"/>
              <a:gd name="adj2" fmla="val 162295"/>
              <a:gd name="adj3" fmla="val 25000"/>
              <a:gd name="adj4" fmla="val 64977"/>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 name="TextBox 2"/>
          <p:cNvSpPr txBox="1"/>
          <p:nvPr/>
        </p:nvSpPr>
        <p:spPr>
          <a:xfrm>
            <a:off x="2133600" y="3098800"/>
            <a:ext cx="5105400" cy="646331"/>
          </a:xfrm>
          <a:prstGeom prst="rect">
            <a:avLst/>
          </a:prstGeom>
          <a:noFill/>
        </p:spPr>
        <p:txBody>
          <a:bodyPr wrap="square" rtlCol="0">
            <a:spAutoFit/>
          </a:bodyPr>
          <a:lstStyle/>
          <a:p>
            <a:pPr algn="ctr"/>
            <a:r>
              <a:rPr lang="en-US" b="1" dirty="0"/>
              <a:t>Queries Issued</a:t>
            </a:r>
          </a:p>
          <a:p>
            <a:pPr algn="ctr"/>
            <a:r>
              <a:rPr lang="en-US" b="1" dirty="0"/>
              <a:t>Protocol Compliance Assessed</a:t>
            </a:r>
          </a:p>
        </p:txBody>
      </p:sp>
      <p:sp>
        <p:nvSpPr>
          <p:cNvPr id="4" name="TextBox 3"/>
          <p:cNvSpPr txBox="1"/>
          <p:nvPr/>
        </p:nvSpPr>
        <p:spPr>
          <a:xfrm>
            <a:off x="2215978" y="4724400"/>
            <a:ext cx="5023022" cy="369332"/>
          </a:xfrm>
          <a:prstGeom prst="rect">
            <a:avLst/>
          </a:prstGeom>
          <a:solidFill>
            <a:schemeClr val="accent4"/>
          </a:solidFill>
        </p:spPr>
        <p:txBody>
          <a:bodyPr wrap="square" rtlCol="0">
            <a:spAutoFit/>
          </a:bodyPr>
          <a:lstStyle/>
          <a:p>
            <a:pPr algn="ctr"/>
            <a:r>
              <a:rPr lang="en-US" b="1" dirty="0"/>
              <a:t>Deviations/Violations Assigned</a:t>
            </a:r>
          </a:p>
        </p:txBody>
      </p:sp>
    </p:spTree>
    <p:extLst>
      <p:ext uri="{BB962C8B-B14F-4D97-AF65-F5344CB8AC3E}">
        <p14:creationId xmlns:p14="http://schemas.microsoft.com/office/powerpoint/2010/main" val="38103082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On Site Monitoring</a:t>
            </a:r>
          </a:p>
        </p:txBody>
      </p:sp>
      <p:sp>
        <p:nvSpPr>
          <p:cNvPr id="4" name="Slide Number Placeholder 3"/>
          <p:cNvSpPr>
            <a:spLocks noGrp="1"/>
          </p:cNvSpPr>
          <p:nvPr>
            <p:ph type="sldNum" sz="quarter" idx="4294967295"/>
          </p:nvPr>
        </p:nvSpPr>
        <p:spPr>
          <a:xfrm>
            <a:off x="8640763" y="6170613"/>
            <a:ext cx="503237" cy="503237"/>
          </a:xfrm>
        </p:spPr>
        <p:txBody>
          <a:bodyPr/>
          <a:lstStyle/>
          <a:p>
            <a:fld id="{2754ED01-E2A0-4C1E-8E21-014B99041579}" type="slidenum">
              <a:rPr lang="en-US" smtClean="0"/>
              <a:pPr/>
              <a:t>26</a:t>
            </a:fld>
            <a:endParaRPr lang="en-US"/>
          </a:p>
        </p:txBody>
      </p:sp>
    </p:spTree>
    <p:extLst>
      <p:ext uri="{BB962C8B-B14F-4D97-AF65-F5344CB8AC3E}">
        <p14:creationId xmlns:p14="http://schemas.microsoft.com/office/powerpoint/2010/main" val="136277529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099" y="228600"/>
            <a:ext cx="8496944" cy="853440"/>
          </a:xfrm>
        </p:spPr>
        <p:txBody>
          <a:bodyPr/>
          <a:lstStyle/>
          <a:p>
            <a:r>
              <a:rPr lang="en-US" sz="3400" dirty="0"/>
              <a:t>On-Site Monitoring Scope</a:t>
            </a:r>
            <a:br>
              <a:rPr lang="en-US" dirty="0"/>
            </a:br>
            <a:r>
              <a:rPr lang="en-US" sz="2800" dirty="0">
                <a:solidFill>
                  <a:schemeClr val="bg1"/>
                </a:solidFill>
              </a:rPr>
              <a:t>Standard Monitoring (OSM-C)</a:t>
            </a:r>
          </a:p>
        </p:txBody>
      </p:sp>
      <p:sp>
        <p:nvSpPr>
          <p:cNvPr id="3" name="Content Placeholder 2"/>
          <p:cNvSpPr>
            <a:spLocks noGrp="1"/>
          </p:cNvSpPr>
          <p:nvPr>
            <p:ph idx="1"/>
          </p:nvPr>
        </p:nvSpPr>
        <p:spPr>
          <a:xfrm>
            <a:off x="521043" y="1219200"/>
            <a:ext cx="8382000" cy="4537075"/>
          </a:xfrm>
        </p:spPr>
        <p:txBody>
          <a:bodyPr>
            <a:normAutofit/>
          </a:bodyPr>
          <a:lstStyle/>
          <a:p>
            <a:pPr marL="0" lvl="0" indent="0">
              <a:buNone/>
            </a:pPr>
            <a:r>
              <a:rPr lang="en-US" dirty="0"/>
              <a:t>CCTG’s standard on-site monitoring program applies to: </a:t>
            </a:r>
          </a:p>
          <a:p>
            <a:pPr lvl="1">
              <a:buFont typeface="Arial" panose="020B0604020202020204" pitchFamily="34" charset="0"/>
              <a:buChar char="•"/>
            </a:pPr>
            <a:r>
              <a:rPr lang="en-US" sz="2000" dirty="0"/>
              <a:t>CCTG member and single-study </a:t>
            </a:r>
            <a:r>
              <a:rPr lang="en-US" sz="2000" dirty="0" err="1"/>
              <a:t>centres</a:t>
            </a:r>
            <a:r>
              <a:rPr lang="en-US" sz="2000" dirty="0"/>
              <a:t> in Canada</a:t>
            </a:r>
          </a:p>
          <a:p>
            <a:pPr lvl="1">
              <a:buFont typeface="Arial" panose="020B0604020202020204" pitchFamily="34" charset="0"/>
              <a:buChar char="•"/>
            </a:pPr>
            <a:r>
              <a:rPr lang="en-US" sz="2000" dirty="0"/>
              <a:t>Conducted at </a:t>
            </a:r>
            <a:r>
              <a:rPr lang="en-US" sz="2000" u="sng" dirty="0"/>
              <a:t>100%</a:t>
            </a:r>
            <a:r>
              <a:rPr lang="en-US" sz="2000" dirty="0"/>
              <a:t> of accruing sites</a:t>
            </a:r>
          </a:p>
          <a:p>
            <a:pPr lvl="1">
              <a:buFont typeface="Arial" panose="020B0604020202020204" pitchFamily="34" charset="0"/>
              <a:buChar char="•"/>
            </a:pPr>
            <a:r>
              <a:rPr lang="en-US" sz="2000" dirty="0"/>
              <a:t>Based on CTMB guidelines but is more intensive with regards to both trial selection and visit frequency, using a risk-based approach </a:t>
            </a:r>
          </a:p>
          <a:p>
            <a:pPr lvl="1"/>
            <a:endParaRPr lang="en-US" sz="2000" dirty="0"/>
          </a:p>
          <a:p>
            <a:pPr marL="0" lvl="1" indent="0">
              <a:buNone/>
            </a:pPr>
            <a:r>
              <a:rPr lang="en-US" sz="2000" dirty="0"/>
              <a:t>In addition, CCTG has another intensive on-site monitoring program for select high risk/complex trials.</a:t>
            </a:r>
          </a:p>
        </p:txBody>
      </p:sp>
    </p:spTree>
    <p:extLst>
      <p:ext uri="{BB962C8B-B14F-4D97-AF65-F5344CB8AC3E}">
        <p14:creationId xmlns:p14="http://schemas.microsoft.com/office/powerpoint/2010/main" val="5008931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228600" y="381000"/>
            <a:ext cx="8591872" cy="548640"/>
          </a:xfrm>
        </p:spPr>
        <p:txBody>
          <a:bodyPr/>
          <a:lstStyle/>
          <a:p>
            <a:r>
              <a:rPr lang="en-US" altLang="en-US" sz="3400" dirty="0"/>
              <a:t>Risk-Based Centre Selection and Visit Frequency</a:t>
            </a:r>
          </a:p>
        </p:txBody>
      </p:sp>
      <p:graphicFrame>
        <p:nvGraphicFramePr>
          <p:cNvPr id="2" name="Table 1"/>
          <p:cNvGraphicFramePr>
            <a:graphicFrameLocks noGrp="1"/>
          </p:cNvGraphicFramePr>
          <p:nvPr/>
        </p:nvGraphicFramePr>
        <p:xfrm>
          <a:off x="342900" y="1295400"/>
          <a:ext cx="8363272" cy="4257040"/>
        </p:xfrm>
        <a:graphic>
          <a:graphicData uri="http://schemas.openxmlformats.org/drawingml/2006/table">
            <a:tbl>
              <a:tblPr firstRow="1" bandRow="1">
                <a:tableStyleId>{00A15C55-8517-42AA-B614-E9B94910E393}</a:tableStyleId>
              </a:tblPr>
              <a:tblGrid>
                <a:gridCol w="4181636">
                  <a:extLst>
                    <a:ext uri="{9D8B030D-6E8A-4147-A177-3AD203B41FA5}">
                      <a16:colId xmlns:a16="http://schemas.microsoft.com/office/drawing/2014/main" val="20000"/>
                    </a:ext>
                  </a:extLst>
                </a:gridCol>
                <a:gridCol w="4181636">
                  <a:extLst>
                    <a:ext uri="{9D8B030D-6E8A-4147-A177-3AD203B41FA5}">
                      <a16:colId xmlns:a16="http://schemas.microsoft.com/office/drawing/2014/main" val="20001"/>
                    </a:ext>
                  </a:extLst>
                </a:gridCol>
              </a:tblGrid>
              <a:tr h="675640">
                <a:tc>
                  <a:txBody>
                    <a:bodyPr/>
                    <a:lstStyle/>
                    <a:p>
                      <a:pPr algn="ctr"/>
                      <a:r>
                        <a:rPr lang="en-US" sz="1800" dirty="0">
                          <a:latin typeface="Calibri" panose="020F0502020204030204" pitchFamily="34" charset="0"/>
                        </a:rPr>
                        <a:t>Centre</a:t>
                      </a:r>
                    </a:p>
                  </a:txBody>
                  <a:tcPr anchor="ctr"/>
                </a:tc>
                <a:tc>
                  <a:txBody>
                    <a:bodyPr/>
                    <a:lstStyle/>
                    <a:p>
                      <a:pPr algn="ctr"/>
                      <a:r>
                        <a:rPr lang="en-US" sz="1800" dirty="0">
                          <a:latin typeface="Calibri" panose="020F0502020204030204" pitchFamily="34" charset="0"/>
                        </a:rPr>
                        <a:t>Timing</a:t>
                      </a:r>
                    </a:p>
                  </a:txBody>
                  <a:tcPr anchor="ctr"/>
                </a:tc>
                <a:extLst>
                  <a:ext uri="{0D108BD9-81ED-4DB2-BD59-A6C34878D82A}">
                    <a16:rowId xmlns:a16="http://schemas.microsoft.com/office/drawing/2014/main" val="10000"/>
                  </a:ext>
                </a:extLst>
              </a:tr>
              <a:tr h="370840">
                <a:tc>
                  <a:txBody>
                    <a:bodyPr/>
                    <a:lstStyle/>
                    <a:p>
                      <a:pPr marL="0" algn="ctr" defTabSz="914400" rtl="0" eaLnBrk="1" latinLnBrk="0" hangingPunct="1"/>
                      <a:r>
                        <a:rPr lang="en-US" sz="1800" b="1" kern="1200" dirty="0">
                          <a:solidFill>
                            <a:schemeClr val="lt1"/>
                          </a:solidFill>
                          <a:latin typeface="Calibri" panose="020F0502020204030204" pitchFamily="34" charset="0"/>
                          <a:ea typeface="+mn-ea"/>
                          <a:cs typeface="+mn-cs"/>
                        </a:rPr>
                        <a:t>Centres conducting pediatric trials</a:t>
                      </a:r>
                    </a:p>
                  </a:txBody>
                  <a:tcPr anchor="ctr">
                    <a:solidFill>
                      <a:schemeClr val="accent4"/>
                    </a:solidFill>
                  </a:tcPr>
                </a:tc>
                <a:tc>
                  <a:txBody>
                    <a:bodyPr/>
                    <a:lstStyle/>
                    <a:p>
                      <a:pPr algn="ctr"/>
                      <a:r>
                        <a:rPr lang="en-US" sz="1800" dirty="0">
                          <a:latin typeface="Calibri" panose="020F0502020204030204" pitchFamily="34" charset="0"/>
                        </a:rPr>
                        <a:t>Within 6 to 12 months of first participant accrued</a:t>
                      </a:r>
                    </a:p>
                  </a:txBody>
                  <a:tcPr anchor="ctr"/>
                </a:tc>
                <a:extLst>
                  <a:ext uri="{0D108BD9-81ED-4DB2-BD59-A6C34878D82A}">
                    <a16:rowId xmlns:a16="http://schemas.microsoft.com/office/drawing/2014/main" val="10001"/>
                  </a:ext>
                </a:extLst>
              </a:tr>
              <a:tr h="370840">
                <a:tc>
                  <a:txBody>
                    <a:bodyPr/>
                    <a:lstStyle/>
                    <a:p>
                      <a:pPr marL="0" algn="ctr" defTabSz="914400" rtl="0" eaLnBrk="1" latinLnBrk="0" hangingPunct="1"/>
                      <a:r>
                        <a:rPr lang="en-US" sz="1800" b="1" kern="1200" dirty="0">
                          <a:solidFill>
                            <a:schemeClr val="lt1"/>
                          </a:solidFill>
                          <a:latin typeface="Calibri" panose="020F0502020204030204" pitchFamily="34" charset="0"/>
                          <a:ea typeface="+mn-ea"/>
                          <a:cs typeface="+mn-cs"/>
                        </a:rPr>
                        <a:t>Centres conducting IND (phase I/II) trials</a:t>
                      </a:r>
                    </a:p>
                  </a:txBody>
                  <a:tcPr anchor="ctr">
                    <a:solidFill>
                      <a:schemeClr val="accent4"/>
                    </a:solidFill>
                  </a:tcPr>
                </a:tc>
                <a:tc>
                  <a:txBody>
                    <a:bodyPr/>
                    <a:lstStyle/>
                    <a:p>
                      <a:pPr algn="ctr"/>
                      <a:r>
                        <a:rPr lang="en-US" sz="1800" dirty="0">
                          <a:latin typeface="Calibri" panose="020F0502020204030204" pitchFamily="34" charset="0"/>
                        </a:rPr>
                        <a:t>Annually</a:t>
                      </a:r>
                    </a:p>
                  </a:txBody>
                  <a:tcPr anchor="ctr"/>
                </a:tc>
                <a:extLst>
                  <a:ext uri="{0D108BD9-81ED-4DB2-BD59-A6C34878D82A}">
                    <a16:rowId xmlns:a16="http://schemas.microsoft.com/office/drawing/2014/main" val="10002"/>
                  </a:ext>
                </a:extLst>
              </a:tr>
              <a:tr h="370840">
                <a:tc>
                  <a:txBody>
                    <a:bodyPr/>
                    <a:lstStyle/>
                    <a:p>
                      <a:pPr marL="0" algn="ctr" defTabSz="914400" rtl="0" eaLnBrk="1" latinLnBrk="0" hangingPunct="1"/>
                      <a:r>
                        <a:rPr lang="en-US" sz="1800" b="1" kern="1200" dirty="0">
                          <a:solidFill>
                            <a:schemeClr val="lt1"/>
                          </a:solidFill>
                          <a:latin typeface="Calibri" panose="020F0502020204030204" pitchFamily="34" charset="0"/>
                          <a:ea typeface="+mn-ea"/>
                          <a:cs typeface="+mn-cs"/>
                        </a:rPr>
                        <a:t>Centres with high accrual (&gt;30)</a:t>
                      </a:r>
                    </a:p>
                  </a:txBody>
                  <a:tcPr anchor="ctr">
                    <a:solidFill>
                      <a:schemeClr val="accent4"/>
                    </a:solidFill>
                  </a:tcPr>
                </a:tc>
                <a:tc>
                  <a:txBody>
                    <a:bodyPr/>
                    <a:lstStyle/>
                    <a:p>
                      <a:pPr algn="ctr"/>
                      <a:r>
                        <a:rPr lang="en-US" sz="1800" dirty="0">
                          <a:latin typeface="Calibri" panose="020F0502020204030204" pitchFamily="34" charset="0"/>
                        </a:rPr>
                        <a:t>Annually</a:t>
                      </a:r>
                    </a:p>
                  </a:txBody>
                  <a:tcPr anchor="ctr"/>
                </a:tc>
                <a:extLst>
                  <a:ext uri="{0D108BD9-81ED-4DB2-BD59-A6C34878D82A}">
                    <a16:rowId xmlns:a16="http://schemas.microsoft.com/office/drawing/2014/main" val="10003"/>
                  </a:ext>
                </a:extLst>
              </a:tr>
              <a:tr h="370840">
                <a:tc>
                  <a:txBody>
                    <a:bodyPr/>
                    <a:lstStyle/>
                    <a:p>
                      <a:pPr marL="0" algn="ctr" defTabSz="914400" rtl="0" eaLnBrk="1" latinLnBrk="0" hangingPunct="1"/>
                      <a:r>
                        <a:rPr lang="en-US" sz="1800" b="1" kern="1200" dirty="0">
                          <a:solidFill>
                            <a:schemeClr val="lt1"/>
                          </a:solidFill>
                          <a:latin typeface="Calibri" panose="020F0502020204030204" pitchFamily="34" charset="0"/>
                          <a:ea typeface="+mn-ea"/>
                          <a:cs typeface="+mn-cs"/>
                        </a:rPr>
                        <a:t>Centres with unacceptable ratings on CPI, monitoring or auditing, or flagged</a:t>
                      </a:r>
                      <a:r>
                        <a:rPr lang="en-US" sz="1800" b="1" kern="1200" baseline="0" dirty="0">
                          <a:solidFill>
                            <a:schemeClr val="lt1"/>
                          </a:solidFill>
                          <a:latin typeface="Calibri" panose="020F0502020204030204" pitchFamily="34" charset="0"/>
                          <a:ea typeface="+mn-ea"/>
                          <a:cs typeface="+mn-cs"/>
                        </a:rPr>
                        <a:t> by trial team</a:t>
                      </a:r>
                      <a:endParaRPr lang="en-US" sz="1800" b="1" kern="1200" dirty="0">
                        <a:solidFill>
                          <a:schemeClr val="lt1"/>
                        </a:solidFill>
                        <a:latin typeface="Calibri" panose="020F0502020204030204" pitchFamily="34" charset="0"/>
                        <a:ea typeface="+mn-ea"/>
                        <a:cs typeface="+mn-cs"/>
                      </a:endParaRPr>
                    </a:p>
                  </a:txBody>
                  <a:tcPr anchor="ctr">
                    <a:solidFill>
                      <a:schemeClr val="accent4"/>
                    </a:solidFill>
                  </a:tcPr>
                </a:tc>
                <a:tc>
                  <a:txBody>
                    <a:bodyPr/>
                    <a:lstStyle/>
                    <a:p>
                      <a:pPr algn="ctr"/>
                      <a:r>
                        <a:rPr lang="en-US" sz="1800" dirty="0">
                          <a:latin typeface="Calibri" panose="020F0502020204030204" pitchFamily="34" charset="0"/>
                        </a:rPr>
                        <a:t>Within 12 months of unacceptable visit. </a:t>
                      </a:r>
                    </a:p>
                    <a:p>
                      <a:pPr algn="ctr"/>
                      <a:r>
                        <a:rPr lang="en-US" sz="1800" dirty="0">
                          <a:latin typeface="Calibri" panose="020F0502020204030204" pitchFamily="34" charset="0"/>
                        </a:rPr>
                        <a:t>Note: May be deferred</a:t>
                      </a:r>
                      <a:r>
                        <a:rPr lang="en-US" sz="1800" baseline="0" dirty="0">
                          <a:latin typeface="Calibri" panose="020F0502020204030204" pitchFamily="34" charset="0"/>
                        </a:rPr>
                        <a:t> to 18-24 months where appropriate (e.g., limited activity, CTMB approval)</a:t>
                      </a:r>
                      <a:endParaRPr lang="en-US" sz="1800" dirty="0">
                        <a:latin typeface="Calibri" panose="020F0502020204030204" pitchFamily="34" charset="0"/>
                      </a:endParaRPr>
                    </a:p>
                  </a:txBody>
                  <a:tcPr anchor="ctr"/>
                </a:tc>
                <a:extLst>
                  <a:ext uri="{0D108BD9-81ED-4DB2-BD59-A6C34878D82A}">
                    <a16:rowId xmlns:a16="http://schemas.microsoft.com/office/drawing/2014/main" val="10004"/>
                  </a:ext>
                </a:extLst>
              </a:tr>
              <a:tr h="370840">
                <a:tc>
                  <a:txBody>
                    <a:bodyPr/>
                    <a:lstStyle/>
                    <a:p>
                      <a:pPr marL="0" algn="ctr" defTabSz="914400" rtl="0" eaLnBrk="1" latinLnBrk="0" hangingPunct="1"/>
                      <a:r>
                        <a:rPr lang="en-US" sz="1800" b="1" kern="1200" dirty="0">
                          <a:solidFill>
                            <a:schemeClr val="lt1"/>
                          </a:solidFill>
                          <a:latin typeface="Calibri" panose="020F0502020204030204" pitchFamily="34" charset="0"/>
                          <a:ea typeface="+mn-ea"/>
                          <a:cs typeface="+mn-cs"/>
                        </a:rPr>
                        <a:t>New Centres</a:t>
                      </a:r>
                    </a:p>
                  </a:txBody>
                  <a:tcPr anchor="ctr">
                    <a:solidFill>
                      <a:schemeClr val="accent4"/>
                    </a:solidFill>
                  </a:tcPr>
                </a:tc>
                <a:tc>
                  <a:txBody>
                    <a:bodyPr/>
                    <a:lstStyle/>
                    <a:p>
                      <a:pPr algn="ctr"/>
                      <a:r>
                        <a:rPr lang="en-US" sz="1800" dirty="0">
                          <a:latin typeface="Calibri" panose="020F0502020204030204" pitchFamily="34" charset="0"/>
                        </a:rPr>
                        <a:t>Within 18 months of first participant accrued</a:t>
                      </a:r>
                    </a:p>
                  </a:txBody>
                  <a:tcPr anchor="ctr"/>
                </a:tc>
                <a:extLst>
                  <a:ext uri="{0D108BD9-81ED-4DB2-BD59-A6C34878D82A}">
                    <a16:rowId xmlns:a16="http://schemas.microsoft.com/office/drawing/2014/main" val="10005"/>
                  </a:ext>
                </a:extLst>
              </a:tr>
              <a:tr h="370840">
                <a:tc>
                  <a:txBody>
                    <a:bodyPr/>
                    <a:lstStyle/>
                    <a:p>
                      <a:pPr marL="0" algn="ctr" defTabSz="914400" rtl="0" eaLnBrk="1" latinLnBrk="0" hangingPunct="1"/>
                      <a:r>
                        <a:rPr lang="en-US" sz="1800" b="1" kern="1200" dirty="0">
                          <a:solidFill>
                            <a:schemeClr val="lt1"/>
                          </a:solidFill>
                          <a:latin typeface="Calibri" panose="020F0502020204030204" pitchFamily="34" charset="0"/>
                          <a:ea typeface="+mn-ea"/>
                          <a:cs typeface="+mn-cs"/>
                        </a:rPr>
                        <a:t>All other</a:t>
                      </a:r>
                      <a:r>
                        <a:rPr lang="en-US" sz="1800" b="1" kern="1200" baseline="0" dirty="0">
                          <a:solidFill>
                            <a:schemeClr val="lt1"/>
                          </a:solidFill>
                          <a:latin typeface="Calibri" panose="020F0502020204030204" pitchFamily="34" charset="0"/>
                          <a:ea typeface="+mn-ea"/>
                          <a:cs typeface="+mn-cs"/>
                        </a:rPr>
                        <a:t> centres</a:t>
                      </a:r>
                      <a:endParaRPr lang="en-US" sz="1800" b="1" kern="1200" dirty="0">
                        <a:solidFill>
                          <a:schemeClr val="lt1"/>
                        </a:solidFill>
                        <a:latin typeface="Calibri" panose="020F0502020204030204" pitchFamily="34" charset="0"/>
                        <a:ea typeface="+mn-ea"/>
                        <a:cs typeface="+mn-cs"/>
                      </a:endParaRPr>
                    </a:p>
                  </a:txBody>
                  <a:tcPr anchor="ctr">
                    <a:solidFill>
                      <a:schemeClr val="accent4"/>
                    </a:solidFill>
                  </a:tcPr>
                </a:tc>
                <a:tc>
                  <a:txBody>
                    <a:bodyPr/>
                    <a:lstStyle/>
                    <a:p>
                      <a:pPr algn="ctr"/>
                      <a:r>
                        <a:rPr lang="en-US" sz="1800" dirty="0">
                          <a:latin typeface="Calibri" panose="020F0502020204030204" pitchFamily="34" charset="0"/>
                        </a:rPr>
                        <a:t>Minimum of every 36 months</a:t>
                      </a: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7495419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600200" y="304800"/>
            <a:ext cx="6229350" cy="810816"/>
          </a:xfrm>
        </p:spPr>
        <p:txBody>
          <a:bodyPr/>
          <a:lstStyle/>
          <a:p>
            <a:r>
              <a:rPr lang="en-US" sz="3400" dirty="0"/>
              <a:t>Trial Selection</a:t>
            </a:r>
            <a:br>
              <a:rPr lang="en-US" sz="3400" dirty="0"/>
            </a:br>
            <a:r>
              <a:rPr lang="en-US" sz="2100" dirty="0">
                <a:solidFill>
                  <a:srgbClr val="FFFFFF"/>
                </a:solidFill>
              </a:rPr>
              <a:t>Standard Monitoring (OSM-C) </a:t>
            </a:r>
            <a:endParaRPr lang="en-US" altLang="en-US" sz="2700" dirty="0"/>
          </a:p>
        </p:txBody>
      </p:sp>
      <p:graphicFrame>
        <p:nvGraphicFramePr>
          <p:cNvPr id="5" name="Content Placeholder 4"/>
          <p:cNvGraphicFramePr>
            <a:graphicFrameLocks noGrp="1"/>
          </p:cNvGraphicFramePr>
          <p:nvPr>
            <p:ph idx="1"/>
          </p:nvPr>
        </p:nvGraphicFramePr>
        <p:xfrm>
          <a:off x="752475" y="1115616"/>
          <a:ext cx="7924800" cy="4159352"/>
        </p:xfrm>
        <a:graphic>
          <a:graphicData uri="http://schemas.openxmlformats.org/drawingml/2006/table">
            <a:tbl>
              <a:tblPr firstRow="1" firstCol="1" bandRow="1">
                <a:tableStyleId>{00A15C55-8517-42AA-B614-E9B94910E393}</a:tableStyleId>
              </a:tblPr>
              <a:tblGrid>
                <a:gridCol w="2981325">
                  <a:extLst>
                    <a:ext uri="{9D8B030D-6E8A-4147-A177-3AD203B41FA5}">
                      <a16:colId xmlns:a16="http://schemas.microsoft.com/office/drawing/2014/main" val="20000"/>
                    </a:ext>
                  </a:extLst>
                </a:gridCol>
                <a:gridCol w="4943475">
                  <a:extLst>
                    <a:ext uri="{9D8B030D-6E8A-4147-A177-3AD203B41FA5}">
                      <a16:colId xmlns:a16="http://schemas.microsoft.com/office/drawing/2014/main" val="20001"/>
                    </a:ext>
                  </a:extLst>
                </a:gridCol>
              </a:tblGrid>
              <a:tr h="359604">
                <a:tc>
                  <a:txBody>
                    <a:bodyPr/>
                    <a:lstStyle/>
                    <a:p>
                      <a:pPr marL="0" marR="0" algn="ctr" defTabSz="914400" rtl="0" eaLnBrk="1" latinLnBrk="0" hangingPunct="1">
                        <a:spcBef>
                          <a:spcPts val="0"/>
                        </a:spcBef>
                        <a:spcAft>
                          <a:spcPts val="600"/>
                        </a:spcAft>
                      </a:pPr>
                      <a:r>
                        <a:rPr lang="en-CA" sz="1800" kern="1200" dirty="0">
                          <a:latin typeface="Calibri" panose="020F0502020204030204" pitchFamily="34" charset="0"/>
                        </a:rPr>
                        <a:t>Trial</a:t>
                      </a:r>
                      <a:endParaRPr lang="en-US" sz="1800" kern="1200" dirty="0">
                        <a:solidFill>
                          <a:schemeClr val="dk1"/>
                        </a:solidFill>
                        <a:latin typeface="Calibri" panose="020F0502020204030204" pitchFamily="34" charset="0"/>
                        <a:ea typeface="+mn-ea"/>
                        <a:cs typeface="+mn-cs"/>
                      </a:endParaRPr>
                    </a:p>
                  </a:txBody>
                  <a:tcPr marL="51435" marR="51435" marT="0" marB="0"/>
                </a:tc>
                <a:tc>
                  <a:txBody>
                    <a:bodyPr/>
                    <a:lstStyle/>
                    <a:p>
                      <a:pPr marL="0" marR="0" algn="ctr" defTabSz="914400" rtl="0" eaLnBrk="1" latinLnBrk="0" hangingPunct="1">
                        <a:spcBef>
                          <a:spcPts val="0"/>
                        </a:spcBef>
                        <a:spcAft>
                          <a:spcPts val="600"/>
                        </a:spcAft>
                      </a:pPr>
                      <a:r>
                        <a:rPr lang="en-CA" sz="1800" kern="1200" dirty="0">
                          <a:latin typeface="Calibri" panose="020F0502020204030204" pitchFamily="34" charset="0"/>
                        </a:rPr>
                        <a:t>Selection and Timing</a:t>
                      </a:r>
                      <a:endParaRPr lang="en-US" sz="1800" kern="1200" dirty="0">
                        <a:solidFill>
                          <a:schemeClr val="dk1"/>
                        </a:solidFill>
                        <a:latin typeface="Calibri" panose="020F0502020204030204" pitchFamily="34" charset="0"/>
                        <a:ea typeface="+mn-ea"/>
                        <a:cs typeface="+mn-cs"/>
                      </a:endParaRPr>
                    </a:p>
                  </a:txBody>
                  <a:tcPr marL="51435" marR="51435" marT="0" marB="0"/>
                </a:tc>
                <a:extLst>
                  <a:ext uri="{0D108BD9-81ED-4DB2-BD59-A6C34878D82A}">
                    <a16:rowId xmlns:a16="http://schemas.microsoft.com/office/drawing/2014/main" val="10000"/>
                  </a:ext>
                </a:extLst>
              </a:tr>
              <a:tr h="994410">
                <a:tc>
                  <a:txBody>
                    <a:bodyPr/>
                    <a:lstStyle/>
                    <a:p>
                      <a:pPr marL="0" marR="0" indent="0" algn="l" defTabSz="914400" rtl="0" eaLnBrk="1" fontAlgn="auto" latinLnBrk="0" hangingPunct="1">
                        <a:lnSpc>
                          <a:spcPct val="100000"/>
                        </a:lnSpc>
                        <a:spcBef>
                          <a:spcPts val="0"/>
                        </a:spcBef>
                        <a:spcAft>
                          <a:spcPts val="600"/>
                        </a:spcAft>
                        <a:buClrTx/>
                        <a:buSzTx/>
                        <a:buFontTx/>
                        <a:buNone/>
                        <a:tabLst/>
                        <a:defRPr/>
                      </a:pPr>
                      <a:r>
                        <a:rPr lang="en-CA" sz="1800" kern="1200" dirty="0">
                          <a:latin typeface="Calibri" panose="020F0502020204030204" pitchFamily="34" charset="0"/>
                        </a:rPr>
                        <a:t>Phase I/II trials or pediatric</a:t>
                      </a:r>
                      <a:r>
                        <a:rPr lang="en-CA" sz="1800" kern="1200" baseline="0" dirty="0">
                          <a:latin typeface="Calibri" panose="020F0502020204030204" pitchFamily="34" charset="0"/>
                        </a:rPr>
                        <a:t> trials (with or without CTA)</a:t>
                      </a:r>
                      <a:endParaRPr lang="en-CA" sz="1800" kern="1200" dirty="0">
                        <a:latin typeface="Calibri" panose="020F0502020204030204" pitchFamily="34" charset="0"/>
                      </a:endParaRPr>
                    </a:p>
                  </a:txBody>
                  <a:tcPr marL="51435" marR="51435" marT="0" marB="0"/>
                </a:tc>
                <a:tc>
                  <a:txBody>
                    <a:bodyPr/>
                    <a:lstStyle/>
                    <a:p>
                      <a:pPr marL="0" marR="0" algn="ctr" defTabSz="914400" rtl="0" eaLnBrk="1" latinLnBrk="0" hangingPunct="1">
                        <a:spcBef>
                          <a:spcPts val="0"/>
                        </a:spcBef>
                        <a:spcAft>
                          <a:spcPts val="600"/>
                        </a:spcAft>
                      </a:pPr>
                      <a:r>
                        <a:rPr lang="en-CA" sz="1800" kern="1200" dirty="0">
                          <a:latin typeface="Calibri" panose="020F0502020204030204" pitchFamily="34" charset="0"/>
                        </a:rPr>
                        <a:t>Annual visits; Minimum 10% of cases; Trial selected at each visit while active; Trial may also be selected in follow up or to assess prior issues</a:t>
                      </a:r>
                      <a:endParaRPr lang="en-US" sz="1800" kern="1200" dirty="0">
                        <a:solidFill>
                          <a:schemeClr val="dk1"/>
                        </a:solidFill>
                        <a:latin typeface="Calibri" panose="020F0502020204030204" pitchFamily="34" charset="0"/>
                        <a:ea typeface="+mn-ea"/>
                        <a:cs typeface="+mn-cs"/>
                      </a:endParaRPr>
                    </a:p>
                  </a:txBody>
                  <a:tcPr marL="51435" marR="51435" marT="0" marB="0"/>
                </a:tc>
                <a:extLst>
                  <a:ext uri="{0D108BD9-81ED-4DB2-BD59-A6C34878D82A}">
                    <a16:rowId xmlns:a16="http://schemas.microsoft.com/office/drawing/2014/main" val="10001"/>
                  </a:ext>
                </a:extLst>
              </a:tr>
              <a:tr h="1040130">
                <a:tc>
                  <a:txBody>
                    <a:bodyPr/>
                    <a:lstStyle/>
                    <a:p>
                      <a:pPr marL="0" marR="0" algn="l" defTabSz="914400" rtl="0" eaLnBrk="1" latinLnBrk="0" hangingPunct="1">
                        <a:spcBef>
                          <a:spcPts val="0"/>
                        </a:spcBef>
                        <a:spcAft>
                          <a:spcPts val="600"/>
                        </a:spcAft>
                      </a:pPr>
                      <a:r>
                        <a:rPr lang="en-CA" sz="1800" kern="1200" dirty="0">
                          <a:latin typeface="Calibri" panose="020F0502020204030204" pitchFamily="34" charset="0"/>
                        </a:rPr>
                        <a:t>CTA trials or Complex trials </a:t>
                      </a:r>
                    </a:p>
                    <a:p>
                      <a:pPr marL="0" marR="0" algn="l" defTabSz="914400" rtl="0" eaLnBrk="1" latinLnBrk="0" hangingPunct="1">
                        <a:spcBef>
                          <a:spcPts val="0"/>
                        </a:spcBef>
                        <a:spcAft>
                          <a:spcPts val="600"/>
                        </a:spcAft>
                      </a:pPr>
                      <a:r>
                        <a:rPr lang="en-CA" sz="1800" kern="1200" dirty="0">
                          <a:latin typeface="Calibri" panose="020F0502020204030204" pitchFamily="34" charset="0"/>
                        </a:rPr>
                        <a:t>(with or without CTA)</a:t>
                      </a:r>
                      <a:endParaRPr lang="en-US" sz="1800" kern="1200" dirty="0">
                        <a:solidFill>
                          <a:schemeClr val="bg1"/>
                        </a:solidFill>
                        <a:latin typeface="Calibri" panose="020F0502020204030204" pitchFamily="34" charset="0"/>
                        <a:ea typeface="+mn-ea"/>
                        <a:cs typeface="+mn-cs"/>
                      </a:endParaRPr>
                    </a:p>
                  </a:txBody>
                  <a:tcPr marL="51435" marR="51435" marT="0" marB="0"/>
                </a:tc>
                <a:tc>
                  <a:txBody>
                    <a:bodyPr/>
                    <a:lstStyle/>
                    <a:p>
                      <a:pPr marL="0" marR="0" algn="ctr" defTabSz="914400" rtl="0" eaLnBrk="1" latinLnBrk="0" hangingPunct="1">
                        <a:spcBef>
                          <a:spcPts val="0"/>
                        </a:spcBef>
                        <a:spcAft>
                          <a:spcPts val="600"/>
                        </a:spcAft>
                      </a:pPr>
                      <a:r>
                        <a:rPr lang="en-CA" sz="1800" kern="1200" dirty="0">
                          <a:latin typeface="Calibri" panose="020F0502020204030204" pitchFamily="34" charset="0"/>
                        </a:rPr>
                        <a:t>Routine visits; Select at trial at each visit while active until a minimum of 10% of cases have been selected; If slow accruing select cases early, mid and late in the accrual process when feasible</a:t>
                      </a:r>
                      <a:endParaRPr lang="en-US" sz="1800" kern="1200" dirty="0">
                        <a:solidFill>
                          <a:schemeClr val="dk1"/>
                        </a:solidFill>
                        <a:latin typeface="Calibri" panose="020F0502020204030204" pitchFamily="34" charset="0"/>
                        <a:ea typeface="+mn-ea"/>
                        <a:cs typeface="+mn-cs"/>
                      </a:endParaRPr>
                    </a:p>
                  </a:txBody>
                  <a:tcPr marL="51435" marR="51435" marT="0" marB="0"/>
                </a:tc>
                <a:extLst>
                  <a:ext uri="{0D108BD9-81ED-4DB2-BD59-A6C34878D82A}">
                    <a16:rowId xmlns:a16="http://schemas.microsoft.com/office/drawing/2014/main" val="10002"/>
                  </a:ext>
                </a:extLst>
              </a:tr>
              <a:tr h="336458">
                <a:tc>
                  <a:txBody>
                    <a:bodyPr/>
                    <a:lstStyle/>
                    <a:p>
                      <a:pPr marL="0" marR="0" algn="l" defTabSz="914400" rtl="0" eaLnBrk="1" latinLnBrk="0" hangingPunct="1">
                        <a:spcBef>
                          <a:spcPts val="0"/>
                        </a:spcBef>
                        <a:spcAft>
                          <a:spcPts val="600"/>
                        </a:spcAft>
                      </a:pPr>
                      <a:r>
                        <a:rPr lang="en-CA" sz="1800" kern="1200" dirty="0">
                          <a:latin typeface="Calibri" panose="020F0502020204030204" pitchFamily="34" charset="0"/>
                        </a:rPr>
                        <a:t>NCTN trials</a:t>
                      </a:r>
                      <a:endParaRPr lang="en-US" sz="1800" kern="1200" dirty="0">
                        <a:solidFill>
                          <a:schemeClr val="bg1"/>
                        </a:solidFill>
                        <a:latin typeface="Calibri" panose="020F0502020204030204" pitchFamily="34" charset="0"/>
                        <a:ea typeface="+mn-ea"/>
                        <a:cs typeface="+mn-cs"/>
                      </a:endParaRPr>
                    </a:p>
                  </a:txBody>
                  <a:tcPr marL="51435" marR="51435" marT="0" marB="0"/>
                </a:tc>
                <a:tc>
                  <a:txBody>
                    <a:bodyPr/>
                    <a:lstStyle/>
                    <a:p>
                      <a:pPr marL="0" marR="0" algn="ctr" defTabSz="914400" rtl="0" eaLnBrk="1" latinLnBrk="0" hangingPunct="1">
                        <a:spcBef>
                          <a:spcPts val="0"/>
                        </a:spcBef>
                        <a:spcAft>
                          <a:spcPts val="600"/>
                        </a:spcAft>
                      </a:pPr>
                      <a:r>
                        <a:rPr lang="en-US" sz="1800" kern="1200" dirty="0">
                          <a:latin typeface="Calibri" panose="020F0502020204030204" pitchFamily="34" charset="0"/>
                        </a:rPr>
                        <a:t>Minimum per CTMB guidelines </a:t>
                      </a:r>
                      <a:endParaRPr lang="en-US" sz="1800" kern="1200" dirty="0">
                        <a:solidFill>
                          <a:schemeClr val="dk1"/>
                        </a:solidFill>
                        <a:latin typeface="Calibri" panose="020F0502020204030204" pitchFamily="34" charset="0"/>
                        <a:ea typeface="+mn-ea"/>
                        <a:cs typeface="+mn-cs"/>
                      </a:endParaRPr>
                    </a:p>
                  </a:txBody>
                  <a:tcPr marL="51435" marR="51435" marT="0" marB="0"/>
                </a:tc>
                <a:extLst>
                  <a:ext uri="{0D108BD9-81ED-4DB2-BD59-A6C34878D82A}">
                    <a16:rowId xmlns:a16="http://schemas.microsoft.com/office/drawing/2014/main" val="10003"/>
                  </a:ext>
                </a:extLst>
              </a:tr>
              <a:tr h="411480">
                <a:tc>
                  <a:txBody>
                    <a:bodyPr/>
                    <a:lstStyle/>
                    <a:p>
                      <a:pPr marL="0" marR="0" algn="l" defTabSz="914400" rtl="0" eaLnBrk="1" latinLnBrk="0" hangingPunct="1">
                        <a:spcBef>
                          <a:spcPts val="0"/>
                        </a:spcBef>
                        <a:spcAft>
                          <a:spcPts val="600"/>
                        </a:spcAft>
                      </a:pPr>
                      <a:r>
                        <a:rPr lang="en-CA" sz="1800" kern="1200" dirty="0">
                          <a:latin typeface="Calibri" panose="020F0502020204030204" pitchFamily="34" charset="0"/>
                        </a:rPr>
                        <a:t>All other trials</a:t>
                      </a:r>
                      <a:endParaRPr lang="en-US" sz="1800" kern="1200" dirty="0">
                        <a:solidFill>
                          <a:schemeClr val="bg1"/>
                        </a:solidFill>
                        <a:latin typeface="Calibri" panose="020F0502020204030204" pitchFamily="34" charset="0"/>
                        <a:ea typeface="+mn-ea"/>
                        <a:cs typeface="+mn-cs"/>
                      </a:endParaRPr>
                    </a:p>
                  </a:txBody>
                  <a:tcPr marL="51435" marR="51435" marT="0" marB="0"/>
                </a:tc>
                <a:tc>
                  <a:txBody>
                    <a:bodyPr/>
                    <a:lstStyle/>
                    <a:p>
                      <a:pPr marL="0" marR="0" algn="ctr" defTabSz="914400" rtl="0" eaLnBrk="1" latinLnBrk="0" hangingPunct="1">
                        <a:spcBef>
                          <a:spcPts val="0"/>
                        </a:spcBef>
                        <a:spcAft>
                          <a:spcPts val="600"/>
                        </a:spcAft>
                      </a:pPr>
                      <a:r>
                        <a:rPr lang="en-CA" sz="1800" kern="1200" dirty="0">
                          <a:latin typeface="Calibri" panose="020F0502020204030204" pitchFamily="34" charset="0"/>
                        </a:rPr>
                        <a:t>Selected if feasible in order to ensure 10% of cases are monitored</a:t>
                      </a:r>
                      <a:endParaRPr lang="en-US" sz="1800" kern="1200" dirty="0">
                        <a:solidFill>
                          <a:schemeClr val="dk1"/>
                        </a:solidFill>
                        <a:latin typeface="Calibri" panose="020F0502020204030204" pitchFamily="34" charset="0"/>
                        <a:ea typeface="+mn-ea"/>
                        <a:cs typeface="+mn-cs"/>
                      </a:endParaRPr>
                    </a:p>
                  </a:txBody>
                  <a:tcPr marL="51435" marR="51435" marT="0" marB="0"/>
                </a:tc>
                <a:extLst>
                  <a:ext uri="{0D108BD9-81ED-4DB2-BD59-A6C34878D82A}">
                    <a16:rowId xmlns:a16="http://schemas.microsoft.com/office/drawing/2014/main" val="10004"/>
                  </a:ext>
                </a:extLst>
              </a:tr>
              <a:tr h="715102">
                <a:tc>
                  <a:txBody>
                    <a:bodyPr/>
                    <a:lstStyle/>
                    <a:p>
                      <a:pPr marL="0" marR="0" algn="l" defTabSz="914400" rtl="0" eaLnBrk="1" latinLnBrk="0" hangingPunct="1">
                        <a:spcBef>
                          <a:spcPts val="0"/>
                        </a:spcBef>
                        <a:spcAft>
                          <a:spcPts val="600"/>
                        </a:spcAft>
                      </a:pPr>
                      <a:r>
                        <a:rPr lang="en-CA" sz="1800" kern="1200" dirty="0">
                          <a:latin typeface="Calibri" panose="020F0502020204030204" pitchFamily="34" charset="0"/>
                        </a:rPr>
                        <a:t>Trials with unacceptable prior findings, or trials flagged by CPI or trial team</a:t>
                      </a:r>
                      <a:endParaRPr lang="en-US" sz="1800" kern="1200" dirty="0">
                        <a:solidFill>
                          <a:schemeClr val="bg1"/>
                        </a:solidFill>
                        <a:latin typeface="Calibri" panose="020F0502020204030204" pitchFamily="34" charset="0"/>
                        <a:ea typeface="+mn-ea"/>
                        <a:cs typeface="+mn-cs"/>
                      </a:endParaRPr>
                    </a:p>
                  </a:txBody>
                  <a:tcPr marL="51435" marR="51435" marT="0" marB="0"/>
                </a:tc>
                <a:tc>
                  <a:txBody>
                    <a:bodyPr/>
                    <a:lstStyle/>
                    <a:p>
                      <a:pPr marL="0" marR="0" algn="ctr" defTabSz="914400" rtl="0" eaLnBrk="1" latinLnBrk="0" hangingPunct="1">
                        <a:spcBef>
                          <a:spcPts val="0"/>
                        </a:spcBef>
                        <a:spcAft>
                          <a:spcPts val="600"/>
                        </a:spcAft>
                      </a:pPr>
                      <a:r>
                        <a:rPr lang="en-CA" sz="1800" kern="1200" dirty="0">
                          <a:latin typeface="Calibri" panose="020F0502020204030204" pitchFamily="34" charset="0"/>
                        </a:rPr>
                        <a:t>Each visit while trial is active and continues to have unacceptable ratings; Generally &gt; 10% will be selected if issues identified</a:t>
                      </a:r>
                      <a:endParaRPr lang="en-US" sz="1800" kern="1200" dirty="0">
                        <a:solidFill>
                          <a:schemeClr val="dk1"/>
                        </a:solidFill>
                        <a:latin typeface="Calibri" panose="020F0502020204030204" pitchFamily="34" charset="0"/>
                        <a:ea typeface="+mn-ea"/>
                        <a:cs typeface="+mn-cs"/>
                      </a:endParaRPr>
                    </a:p>
                  </a:txBody>
                  <a:tcPr marL="51435" marR="51435"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26107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r>
              <a:rPr lang="en-US" dirty="0"/>
              <a:t>List the organizations and documents that define the regulatory standards in Canada</a:t>
            </a:r>
          </a:p>
          <a:p>
            <a:r>
              <a:rPr lang="en-US" dirty="0"/>
              <a:t>Identify investigator responsibility according to applicable Regulations and Guidelines</a:t>
            </a:r>
          </a:p>
          <a:p>
            <a:r>
              <a:rPr lang="en-US"/>
              <a:t>Describe </a:t>
            </a:r>
            <a:r>
              <a:rPr lang="en-US" dirty="0"/>
              <a:t>quality management systems</a:t>
            </a:r>
          </a:p>
          <a:p>
            <a:endParaRPr lang="en-US" dirty="0"/>
          </a:p>
        </p:txBody>
      </p:sp>
      <p:sp>
        <p:nvSpPr>
          <p:cNvPr id="4" name="Slide Number Placeholder 3"/>
          <p:cNvSpPr>
            <a:spLocks noGrp="1"/>
          </p:cNvSpPr>
          <p:nvPr>
            <p:ph type="sldNum" sz="quarter" idx="12"/>
          </p:nvPr>
        </p:nvSpPr>
        <p:spPr/>
        <p:txBody>
          <a:bodyPr/>
          <a:lstStyle/>
          <a:p>
            <a:fld id="{2754ED01-E2A0-4C1E-8E21-014B99041579}" type="slidenum">
              <a:rPr lang="en-US" smtClean="0"/>
              <a:pPr/>
              <a:t>3</a:t>
            </a:fld>
            <a:endParaRPr lang="en-US"/>
          </a:p>
        </p:txBody>
      </p:sp>
    </p:spTree>
    <p:extLst>
      <p:ext uri="{BB962C8B-B14F-4D97-AF65-F5344CB8AC3E}">
        <p14:creationId xmlns:p14="http://schemas.microsoft.com/office/powerpoint/2010/main" val="38274838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152400"/>
            <a:ext cx="8229600" cy="1143000"/>
          </a:xfrm>
        </p:spPr>
        <p:txBody>
          <a:bodyPr/>
          <a:lstStyle/>
          <a:p>
            <a:r>
              <a:rPr lang="en-US" altLang="en-US" sz="3400" dirty="0"/>
              <a:t>Key Monitoring Activities</a:t>
            </a:r>
            <a:br>
              <a:rPr lang="en-US" altLang="en-US" sz="3400" dirty="0">
                <a:solidFill>
                  <a:schemeClr val="tx1">
                    <a:lumMod val="50000"/>
                  </a:schemeClr>
                </a:solidFill>
              </a:rPr>
            </a:br>
            <a:r>
              <a:rPr lang="en-US" sz="2800" dirty="0">
                <a:solidFill>
                  <a:schemeClr val="bg1"/>
                </a:solidFill>
              </a:rPr>
              <a:t>Standard Monitoring (OSM-C)</a:t>
            </a:r>
            <a:endParaRPr lang="en-US" altLang="en-US" sz="3600" dirty="0">
              <a:solidFill>
                <a:schemeClr val="tx1">
                  <a:lumMod val="50000"/>
                </a:schemeClr>
              </a:solidFill>
            </a:endParaRPr>
          </a:p>
        </p:txBody>
      </p:sp>
      <p:graphicFrame>
        <p:nvGraphicFramePr>
          <p:cNvPr id="5" name="Content Placeholder 4"/>
          <p:cNvGraphicFramePr>
            <a:graphicFrameLocks noGrp="1"/>
          </p:cNvGraphicFramePr>
          <p:nvPr>
            <p:ph idx="1"/>
          </p:nvPr>
        </p:nvGraphicFramePr>
        <p:xfrm>
          <a:off x="609600" y="914399"/>
          <a:ext cx="8229600" cy="4265225"/>
        </p:xfrm>
        <a:graphic>
          <a:graphicData uri="http://schemas.openxmlformats.org/drawingml/2006/table">
            <a:tbl>
              <a:tblPr firstRow="1" bandRow="1">
                <a:tableStyleId>{00A15C55-8517-42AA-B614-E9B94910E393}</a:tableStyleId>
              </a:tblPr>
              <a:tblGrid>
                <a:gridCol w="1723402">
                  <a:extLst>
                    <a:ext uri="{9D8B030D-6E8A-4147-A177-3AD203B41FA5}">
                      <a16:colId xmlns:a16="http://schemas.microsoft.com/office/drawing/2014/main" val="20000"/>
                    </a:ext>
                  </a:extLst>
                </a:gridCol>
                <a:gridCol w="6506198">
                  <a:extLst>
                    <a:ext uri="{9D8B030D-6E8A-4147-A177-3AD203B41FA5}">
                      <a16:colId xmlns:a16="http://schemas.microsoft.com/office/drawing/2014/main" val="20001"/>
                    </a:ext>
                  </a:extLst>
                </a:gridCol>
              </a:tblGrid>
              <a:tr h="702865">
                <a:tc>
                  <a:txBody>
                    <a:bodyPr/>
                    <a:lstStyle/>
                    <a:p>
                      <a:r>
                        <a:rPr lang="en-US" sz="1800" dirty="0">
                          <a:latin typeface="Calibri" panose="020F0502020204030204" pitchFamily="34" charset="0"/>
                        </a:rPr>
                        <a:t>Component of Review</a:t>
                      </a:r>
                      <a:endParaRPr lang="en-US" sz="1800" b="1" dirty="0">
                        <a:latin typeface="Calibri" panose="020F0502020204030204" pitchFamily="34" charset="0"/>
                      </a:endParaRPr>
                    </a:p>
                  </a:txBody>
                  <a:tcPr/>
                </a:tc>
                <a:tc>
                  <a:txBody>
                    <a:bodyPr/>
                    <a:lstStyle/>
                    <a:p>
                      <a:pPr algn="ctr"/>
                      <a:r>
                        <a:rPr lang="en-US" sz="1800" dirty="0">
                          <a:latin typeface="Calibri" panose="020F0502020204030204" pitchFamily="34" charset="0"/>
                        </a:rPr>
                        <a:t>Monitoring</a:t>
                      </a:r>
                      <a:r>
                        <a:rPr lang="en-US" sz="1800" baseline="0" dirty="0">
                          <a:latin typeface="Calibri" panose="020F0502020204030204" pitchFamily="34" charset="0"/>
                        </a:rPr>
                        <a:t> Activities </a:t>
                      </a:r>
                      <a:r>
                        <a:rPr lang="en-US" sz="1800" dirty="0">
                          <a:latin typeface="Calibri" panose="020F0502020204030204" pitchFamily="34" charset="0"/>
                        </a:rPr>
                        <a:t>for All</a:t>
                      </a:r>
                      <a:r>
                        <a:rPr lang="en-US" sz="1800" baseline="0" dirty="0">
                          <a:latin typeface="Calibri" panose="020F0502020204030204" pitchFamily="34" charset="0"/>
                        </a:rPr>
                        <a:t> </a:t>
                      </a:r>
                      <a:r>
                        <a:rPr lang="en-US" sz="1800" dirty="0">
                          <a:latin typeface="Calibri" panose="020F0502020204030204" pitchFamily="34" charset="0"/>
                        </a:rPr>
                        <a:t>Selected Trials/Cases</a:t>
                      </a:r>
                      <a:endParaRPr lang="en-US" sz="1800" b="1" dirty="0">
                        <a:latin typeface="Calibri" panose="020F0502020204030204" pitchFamily="34" charset="0"/>
                      </a:endParaRPr>
                    </a:p>
                  </a:txBody>
                  <a:tcPr anchor="ctr"/>
                </a:tc>
                <a:extLst>
                  <a:ext uri="{0D108BD9-81ED-4DB2-BD59-A6C34878D82A}">
                    <a16:rowId xmlns:a16="http://schemas.microsoft.com/office/drawing/2014/main" val="10000"/>
                  </a:ext>
                </a:extLst>
              </a:tr>
              <a:tr h="1305320">
                <a:tc>
                  <a:txBody>
                    <a:bodyPr/>
                    <a:lstStyle/>
                    <a:p>
                      <a:r>
                        <a:rPr lang="en-US" sz="1800" dirty="0">
                          <a:latin typeface="Calibri" panose="020F0502020204030204" pitchFamily="34" charset="0"/>
                        </a:rPr>
                        <a:t>REB/Informed Consent</a:t>
                      </a:r>
                      <a:endParaRPr lang="en-US" sz="1800" dirty="0">
                        <a:solidFill>
                          <a:schemeClr val="accent3"/>
                        </a:solidFill>
                        <a:latin typeface="Calibri" panose="020F0502020204030204" pitchFamily="34" charset="0"/>
                      </a:endParaRPr>
                    </a:p>
                  </a:txBody>
                  <a:tcPr anchor="ct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latin typeface="Calibri" panose="020F0502020204030204" pitchFamily="34" charset="0"/>
                        </a:rPr>
                        <a:t>-Informed Consent required element review</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latin typeface="Calibri" panose="020F0502020204030204" pitchFamily="34" charset="0"/>
                        </a:rPr>
                        <a:t>-100% of documents which sites are required to notify their REB about as the submission of these are not centrally reviewed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latin typeface="Calibri" panose="020F0502020204030204" pitchFamily="34" charset="0"/>
                        </a:rPr>
                        <a:t>-10% sample of REB approvals (</a:t>
                      </a:r>
                      <a:r>
                        <a:rPr kumimoji="0" lang="en-US" sz="1800" u="none" strike="noStrike" cap="none" normalizeH="0" baseline="0" dirty="0" err="1">
                          <a:ln>
                            <a:noFill/>
                          </a:ln>
                          <a:effectLst/>
                          <a:latin typeface="Calibri" panose="020F0502020204030204" pitchFamily="34" charset="0"/>
                        </a:rPr>
                        <a:t>eg</a:t>
                      </a:r>
                      <a:r>
                        <a:rPr kumimoji="0" lang="en-US" sz="1800" u="none" strike="noStrike" cap="none" normalizeH="0" baseline="0" dirty="0">
                          <a:ln>
                            <a:noFill/>
                          </a:ln>
                          <a:effectLst/>
                          <a:latin typeface="Calibri" panose="020F0502020204030204" pitchFamily="34" charset="0"/>
                        </a:rPr>
                        <a:t>. protocols, consents)</a:t>
                      </a:r>
                      <a:endParaRPr kumimoji="0" lang="en-US" sz="1800" b="0" i="0" u="none" strike="noStrike" cap="none" normalizeH="0" baseline="30000" dirty="0">
                        <a:ln>
                          <a:noFill/>
                        </a:ln>
                        <a:solidFill>
                          <a:schemeClr val="bg2"/>
                        </a:solidFill>
                        <a:effectLst/>
                        <a:latin typeface="Calibri" pitchFamily="34" charset="0"/>
                        <a:ea typeface="MS Mincho" pitchFamily="49" charset="-128"/>
                        <a:cs typeface="Times New Roman" pitchFamily="18" charset="0"/>
                      </a:endParaRPr>
                    </a:p>
                  </a:txBody>
                  <a:tcPr/>
                </a:tc>
                <a:extLst>
                  <a:ext uri="{0D108BD9-81ED-4DB2-BD59-A6C34878D82A}">
                    <a16:rowId xmlns:a16="http://schemas.microsoft.com/office/drawing/2014/main" val="10001"/>
                  </a:ext>
                </a:extLst>
              </a:tr>
              <a:tr h="408920">
                <a:tc>
                  <a:txBody>
                    <a:bodyPr/>
                    <a:lstStyle/>
                    <a:p>
                      <a:r>
                        <a:rPr lang="en-US" sz="1800" dirty="0">
                          <a:latin typeface="Calibri" panose="020F0502020204030204" pitchFamily="34" charset="0"/>
                        </a:rPr>
                        <a:t>Essential Docs</a:t>
                      </a:r>
                      <a:endParaRPr lang="en-US" sz="1800" dirty="0">
                        <a:solidFill>
                          <a:schemeClr val="accent3"/>
                        </a:solidFill>
                        <a:latin typeface="Calibri" panose="020F0502020204030204" pitchFamily="34" charset="0"/>
                      </a:endParaRPr>
                    </a:p>
                  </a:txBody>
                  <a:tcPr anchor="ct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latin typeface="Calibri" panose="020F0502020204030204" pitchFamily="34" charset="0"/>
                        </a:rPr>
                        <a:t>-10% sample (</a:t>
                      </a:r>
                      <a:r>
                        <a:rPr kumimoji="0" lang="en-US" sz="1800" u="none" strike="noStrike" cap="none" normalizeH="0" baseline="0" dirty="0" err="1">
                          <a:ln>
                            <a:noFill/>
                          </a:ln>
                          <a:effectLst/>
                          <a:latin typeface="Calibri" panose="020F0502020204030204" pitchFamily="34" charset="0"/>
                        </a:rPr>
                        <a:t>eg</a:t>
                      </a:r>
                      <a:r>
                        <a:rPr kumimoji="0" lang="en-US" sz="1800" u="none" strike="noStrike" cap="none" normalizeH="0" baseline="0" dirty="0">
                          <a:ln>
                            <a:noFill/>
                          </a:ln>
                          <a:effectLst/>
                          <a:latin typeface="Calibri" panose="020F0502020204030204" pitchFamily="34" charset="0"/>
                        </a:rPr>
                        <a:t>. delegation log, enrollment log, screening log)</a:t>
                      </a:r>
                      <a:endParaRPr kumimoji="0" lang="en-US" sz="1800" b="0" i="0" u="none" strike="noStrike" cap="none" normalizeH="0" baseline="30000" dirty="0">
                        <a:ln>
                          <a:noFill/>
                        </a:ln>
                        <a:solidFill>
                          <a:schemeClr val="bg2"/>
                        </a:solidFill>
                        <a:effectLst/>
                        <a:latin typeface="Calibri" pitchFamily="34" charset="0"/>
                        <a:ea typeface="MS Mincho" pitchFamily="49" charset="-128"/>
                        <a:cs typeface="Times New Roman" pitchFamily="18" charset="0"/>
                      </a:endParaRPr>
                    </a:p>
                  </a:txBody>
                  <a:tcPr/>
                </a:tc>
                <a:extLst>
                  <a:ext uri="{0D108BD9-81ED-4DB2-BD59-A6C34878D82A}">
                    <a16:rowId xmlns:a16="http://schemas.microsoft.com/office/drawing/2014/main" val="10002"/>
                  </a:ext>
                </a:extLst>
              </a:tr>
              <a:tr h="408920">
                <a:tc>
                  <a:txBody>
                    <a:bodyPr/>
                    <a:lstStyle/>
                    <a:p>
                      <a:r>
                        <a:rPr lang="en-US" sz="1800" dirty="0">
                          <a:latin typeface="Calibri" panose="020F0502020204030204" pitchFamily="34" charset="0"/>
                        </a:rPr>
                        <a:t>SOPs </a:t>
                      </a:r>
                      <a:endParaRPr lang="en-US" sz="1800" dirty="0">
                        <a:solidFill>
                          <a:schemeClr val="accent3"/>
                        </a:solidFill>
                        <a:latin typeface="Calibri" panose="020F0502020204030204" pitchFamily="34" charset="0"/>
                      </a:endParaRPr>
                    </a:p>
                  </a:txBody>
                  <a:tcPr anchor="ctr"/>
                </a:tc>
                <a:tc>
                  <a:txBody>
                    <a:bodyPr/>
                    <a:lstStyle/>
                    <a:p>
                      <a:pPr algn="l"/>
                      <a:r>
                        <a:rPr lang="en-US" sz="1800" dirty="0">
                          <a:latin typeface="Calibri" panose="020F0502020204030204" pitchFamily="34" charset="0"/>
                        </a:rPr>
                        <a:t>-Each Centre</a:t>
                      </a:r>
                      <a:endParaRPr lang="en-US" sz="1800" dirty="0">
                        <a:solidFill>
                          <a:schemeClr val="bg2"/>
                        </a:solidFill>
                        <a:latin typeface="Calibri" panose="020F0502020204030204" pitchFamily="34" charset="0"/>
                      </a:endParaRPr>
                    </a:p>
                  </a:txBody>
                  <a:tcPr/>
                </a:tc>
                <a:extLst>
                  <a:ext uri="{0D108BD9-81ED-4DB2-BD59-A6C34878D82A}">
                    <a16:rowId xmlns:a16="http://schemas.microsoft.com/office/drawing/2014/main" val="10003"/>
                  </a:ext>
                </a:extLst>
              </a:tr>
              <a:tr h="435107">
                <a:tc>
                  <a:txBody>
                    <a:bodyPr/>
                    <a:lstStyle/>
                    <a:p>
                      <a:r>
                        <a:rPr lang="en-US" sz="1800" dirty="0">
                          <a:latin typeface="Calibri" panose="020F0502020204030204" pitchFamily="34" charset="0"/>
                        </a:rPr>
                        <a:t>Pharmacy</a:t>
                      </a:r>
                      <a:endParaRPr lang="en-US" sz="1800" dirty="0">
                        <a:solidFill>
                          <a:schemeClr val="accent3"/>
                        </a:solidFill>
                        <a:latin typeface="Calibri" panose="020F0502020204030204" pitchFamily="34" charset="0"/>
                      </a:endParaRPr>
                    </a:p>
                  </a:txBody>
                  <a:tcPr anchor="ctr"/>
                </a:tc>
                <a:tc>
                  <a:txBody>
                    <a:bodyPr/>
                    <a:lstStyle/>
                    <a:p>
                      <a:pPr algn="l"/>
                      <a:r>
                        <a:rPr lang="en-US" sz="1800" dirty="0">
                          <a:latin typeface="Calibri" panose="020F0502020204030204" pitchFamily="34" charset="0"/>
                        </a:rPr>
                        <a:t>-100% review/reconciliation</a:t>
                      </a:r>
                      <a:r>
                        <a:rPr lang="en-US" sz="1800" baseline="0" dirty="0">
                          <a:latin typeface="Calibri" panose="020F0502020204030204" pitchFamily="34" charset="0"/>
                        </a:rPr>
                        <a:t> </a:t>
                      </a:r>
                      <a:r>
                        <a:rPr lang="en-US" sz="1800" dirty="0">
                          <a:latin typeface="Calibri" panose="020F0502020204030204" pitchFamily="34" charset="0"/>
                        </a:rPr>
                        <a:t>for CTA/supplied agent</a:t>
                      </a:r>
                      <a:endParaRPr lang="en-US" sz="1800" dirty="0">
                        <a:solidFill>
                          <a:schemeClr val="bg2"/>
                        </a:solidFill>
                        <a:latin typeface="Calibri" panose="020F0502020204030204" pitchFamily="34" charset="0"/>
                      </a:endParaRPr>
                    </a:p>
                  </a:txBody>
                  <a:tcPr/>
                </a:tc>
                <a:extLst>
                  <a:ext uri="{0D108BD9-81ED-4DB2-BD59-A6C34878D82A}">
                    <a16:rowId xmlns:a16="http://schemas.microsoft.com/office/drawing/2014/main" val="10004"/>
                  </a:ext>
                </a:extLst>
              </a:tr>
              <a:tr h="1004093">
                <a:tc>
                  <a:txBody>
                    <a:bodyPr/>
                    <a:lstStyle/>
                    <a:p>
                      <a:r>
                        <a:rPr lang="en-US" sz="1800" dirty="0">
                          <a:latin typeface="Calibri" panose="020F0502020204030204" pitchFamily="34" charset="0"/>
                        </a:rPr>
                        <a:t>Patient</a:t>
                      </a:r>
                      <a:endParaRPr lang="en-US" sz="1800" dirty="0">
                        <a:solidFill>
                          <a:schemeClr val="accent3"/>
                        </a:solidFill>
                        <a:latin typeface="Calibri" panose="020F0502020204030204" pitchFamily="34" charset="0"/>
                      </a:endParaRPr>
                    </a:p>
                  </a:txBody>
                  <a:tcPr anchor="ctr"/>
                </a:tc>
                <a:tc>
                  <a:txBody>
                    <a:bodyPr/>
                    <a:lstStyle/>
                    <a:p>
                      <a:pPr algn="l"/>
                      <a:r>
                        <a:rPr lang="en-US" sz="1800" dirty="0">
                          <a:latin typeface="Calibri" panose="020F0502020204030204" pitchFamily="34" charset="0"/>
                        </a:rPr>
                        <a:t>-Protocol</a:t>
                      </a:r>
                      <a:r>
                        <a:rPr lang="en-US" sz="1800" baseline="0" dirty="0">
                          <a:latin typeface="Calibri" panose="020F0502020204030204" pitchFamily="34" charset="0"/>
                        </a:rPr>
                        <a:t> compliance review </a:t>
                      </a:r>
                    </a:p>
                    <a:p>
                      <a:pPr algn="l"/>
                      <a:r>
                        <a:rPr lang="en-US" sz="1800" baseline="0" dirty="0">
                          <a:latin typeface="Calibri" panose="020F0502020204030204" pitchFamily="34" charset="0"/>
                        </a:rPr>
                        <a:t>-100% Source Data Verification (SDV) of a sample of data* </a:t>
                      </a:r>
                    </a:p>
                    <a:p>
                      <a:pPr algn="l"/>
                      <a:r>
                        <a:rPr lang="en-US" sz="1800" baseline="0" dirty="0">
                          <a:latin typeface="Calibri" panose="020F0502020204030204" pitchFamily="34" charset="0"/>
                        </a:rPr>
                        <a:t>-Unannounced cases will be reviewed (pending accrual)</a:t>
                      </a:r>
                      <a:endParaRPr lang="en-US" sz="1800" baseline="0" dirty="0">
                        <a:solidFill>
                          <a:schemeClr val="bg2"/>
                        </a:solidFill>
                        <a:latin typeface="Calibri" panose="020F0502020204030204" pitchFamily="34" charset="0"/>
                      </a:endParaRPr>
                    </a:p>
                  </a:txBody>
                  <a:tcPr/>
                </a:tc>
                <a:extLst>
                  <a:ext uri="{0D108BD9-81ED-4DB2-BD59-A6C34878D82A}">
                    <a16:rowId xmlns:a16="http://schemas.microsoft.com/office/drawing/2014/main" val="10005"/>
                  </a:ext>
                </a:extLst>
              </a:tr>
            </a:tbl>
          </a:graphicData>
        </a:graphic>
      </p:graphicFrame>
      <p:sp>
        <p:nvSpPr>
          <p:cNvPr id="2" name="Rectangle 1"/>
          <p:cNvSpPr/>
          <p:nvPr/>
        </p:nvSpPr>
        <p:spPr>
          <a:xfrm>
            <a:off x="643944" y="5410200"/>
            <a:ext cx="8381999" cy="1280351"/>
          </a:xfrm>
          <a:prstGeom prst="rect">
            <a:avLst/>
          </a:prstGeom>
        </p:spPr>
        <p:txBody>
          <a:bodyPr wrap="square">
            <a:spAutoFit/>
          </a:bodyPr>
          <a:lstStyle/>
          <a:p>
            <a:pPr eaLnBrk="1" hangingPunct="1"/>
            <a:r>
              <a:rPr lang="en-US" altLang="en-US" sz="1600" kern="0" dirty="0">
                <a:latin typeface="Calibri" panose="020F0502020204030204" pitchFamily="34" charset="0"/>
              </a:rPr>
              <a:t>*</a:t>
            </a:r>
            <a:r>
              <a:rPr lang="en-US" altLang="en-US" sz="1800" kern="0" dirty="0">
                <a:latin typeface="Calibri" panose="020F0502020204030204" pitchFamily="34" charset="0"/>
              </a:rPr>
              <a:t>Sample for SDV</a:t>
            </a:r>
            <a:r>
              <a:rPr lang="en-CA" altLang="en-US" sz="1800" dirty="0">
                <a:latin typeface="Calibri" panose="020F0502020204030204" pitchFamily="34" charset="0"/>
              </a:rPr>
              <a:t>: </a:t>
            </a:r>
            <a:r>
              <a:rPr lang="en-US" altLang="en-US" sz="1800" dirty="0">
                <a:latin typeface="Calibri" panose="020F0502020204030204" pitchFamily="34" charset="0"/>
              </a:rPr>
              <a:t>Eligibility/Baseline, Minimum of one treatment CRF/EDC folder (minimum of two on treatment CRF/EDC folder for Phase I/II IND trials), Serious Adverse Events, Endpoints of the study (progression, response, Death)</a:t>
            </a:r>
          </a:p>
          <a:p>
            <a:pPr lvl="0" eaLnBrk="0" hangingPunct="0">
              <a:lnSpc>
                <a:spcPct val="95000"/>
              </a:lnSpc>
              <a:spcBef>
                <a:spcPct val="50000"/>
              </a:spcBef>
              <a:buClr>
                <a:srgbClr val="A6A6A8"/>
              </a:buClr>
            </a:pPr>
            <a:r>
              <a:rPr lang="en-US" altLang="en-US" sz="1600" kern="0" dirty="0">
                <a:latin typeface="Arial"/>
              </a:rPr>
              <a:t>.</a:t>
            </a:r>
          </a:p>
        </p:txBody>
      </p:sp>
    </p:spTree>
    <p:extLst>
      <p:ext uri="{BB962C8B-B14F-4D97-AF65-F5344CB8AC3E}">
        <p14:creationId xmlns:p14="http://schemas.microsoft.com/office/powerpoint/2010/main" val="4133605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836712"/>
            <a:ext cx="7906072" cy="5472608"/>
          </a:xfrm>
        </p:spPr>
        <p:txBody>
          <a:bodyPr>
            <a:normAutofit fontScale="92500" lnSpcReduction="20000"/>
          </a:bodyPr>
          <a:lstStyle/>
          <a:p>
            <a:r>
              <a:rPr lang="en-US" b="1" dirty="0"/>
              <a:t>Monitoring: </a:t>
            </a:r>
            <a:r>
              <a:rPr lang="en-US" dirty="0"/>
              <a:t>The act of overseeing the progress of a clinical trial, and of ensuring that it is conducted, recorded, and reported in accordance with the protocol, Standard Operating Procedures (SOPs), Good Clinical Practice (GCP), and the applicable regulatory requirement(s). (1.38)</a:t>
            </a:r>
            <a:endParaRPr lang="en-US" b="1" dirty="0"/>
          </a:p>
          <a:p>
            <a:r>
              <a:rPr lang="en-US" b="1" dirty="0"/>
              <a:t>Audit: </a:t>
            </a:r>
            <a:r>
              <a:rPr lang="en-US" dirty="0"/>
              <a:t>A systematic and independent examination of trial related activities and documents to determine whether the evaluated trial related activities were conducted, and the data were recorded, analyzed and accurately reported according to the protocol, sponsor's standard operating procedures (SOPs), Good Clinical Practice (GCP), and the applicable regulatory requirement(s). (1.6)</a:t>
            </a:r>
          </a:p>
          <a:p>
            <a:r>
              <a:rPr lang="en-US" b="1" dirty="0"/>
              <a:t>Inspection: </a:t>
            </a:r>
            <a:r>
              <a:rPr lang="en-US" dirty="0"/>
              <a:t>The act by a regulatory authority(ies) of conducting an official review of documents, facilities, records, and any other resources that are deemed by the authority(ies) to be related to the clinical trial and that may be located at the site of the trial, at the sponsor's and/or contract research organization’s (CRO’s) facilities, or at other establishments deemed appropriate by the regulatory authority(ies). (1.29)</a:t>
            </a:r>
            <a:endParaRPr lang="en-US" b="1" dirty="0"/>
          </a:p>
        </p:txBody>
      </p:sp>
      <p:sp>
        <p:nvSpPr>
          <p:cNvPr id="4" name="Slide Number Placeholder 3"/>
          <p:cNvSpPr>
            <a:spLocks noGrp="1"/>
          </p:cNvSpPr>
          <p:nvPr>
            <p:ph type="sldNum" sz="quarter" idx="12"/>
          </p:nvPr>
        </p:nvSpPr>
        <p:spPr/>
        <p:txBody>
          <a:bodyPr>
            <a:normAutofit/>
          </a:bodyPr>
          <a:lstStyle/>
          <a:p>
            <a:fld id="{2754ED01-E2A0-4C1E-8E21-014B99041579}" type="slidenum">
              <a:rPr lang="en-US" smtClean="0"/>
              <a:pPr/>
              <a:t>31</a:t>
            </a:fld>
            <a:endParaRPr lang="en-US" dirty="0"/>
          </a:p>
        </p:txBody>
      </p:sp>
      <p:sp>
        <p:nvSpPr>
          <p:cNvPr id="5" name="Down Arrow 4"/>
          <p:cNvSpPr/>
          <p:nvPr/>
        </p:nvSpPr>
        <p:spPr>
          <a:xfrm>
            <a:off x="8213982" y="990600"/>
            <a:ext cx="914400" cy="487680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scene3d>
              <a:camera prst="orthographicFront">
                <a:rot lat="0" lon="0" rev="0"/>
              </a:camera>
              <a:lightRig rig="threePt" dir="t"/>
            </a:scene3d>
          </a:bodyPr>
          <a:lstStyle/>
          <a:p>
            <a:pPr algn="ctr"/>
            <a:r>
              <a:rPr lang="en-US" dirty="0"/>
              <a:t>P</a:t>
            </a:r>
          </a:p>
          <a:p>
            <a:pPr algn="ctr"/>
            <a:r>
              <a:rPr lang="en-US" dirty="0"/>
              <a:t>R</a:t>
            </a:r>
          </a:p>
          <a:p>
            <a:pPr algn="ctr"/>
            <a:r>
              <a:rPr lang="en-US" dirty="0"/>
              <a:t>O</a:t>
            </a:r>
          </a:p>
          <a:p>
            <a:pPr algn="ctr"/>
            <a:r>
              <a:rPr lang="en-US" dirty="0"/>
              <a:t>C</a:t>
            </a:r>
          </a:p>
          <a:p>
            <a:pPr algn="ctr"/>
            <a:r>
              <a:rPr lang="en-US" dirty="0"/>
              <a:t>E</a:t>
            </a:r>
          </a:p>
          <a:p>
            <a:pPr algn="ctr"/>
            <a:r>
              <a:rPr lang="en-US" dirty="0"/>
              <a:t>S</a:t>
            </a:r>
          </a:p>
          <a:p>
            <a:pPr algn="ctr"/>
            <a:r>
              <a:rPr lang="en-US" dirty="0"/>
              <a:t>S</a:t>
            </a:r>
          </a:p>
          <a:p>
            <a:pPr algn="ctr"/>
            <a:endParaRPr lang="en-US" dirty="0"/>
          </a:p>
          <a:p>
            <a:pPr algn="ctr"/>
            <a:r>
              <a:rPr lang="en-US" dirty="0"/>
              <a:t>F</a:t>
            </a:r>
          </a:p>
          <a:p>
            <a:pPr algn="ctr"/>
            <a:r>
              <a:rPr lang="en-US" dirty="0"/>
              <a:t>O</a:t>
            </a:r>
          </a:p>
          <a:p>
            <a:pPr algn="ctr"/>
            <a:r>
              <a:rPr lang="en-US" dirty="0"/>
              <a:t>C</a:t>
            </a:r>
          </a:p>
          <a:p>
            <a:pPr algn="ctr"/>
            <a:r>
              <a:rPr lang="en-US" dirty="0"/>
              <a:t>U</a:t>
            </a:r>
          </a:p>
          <a:p>
            <a:pPr algn="ctr"/>
            <a:r>
              <a:rPr lang="en-US" dirty="0"/>
              <a:t>S</a:t>
            </a:r>
          </a:p>
          <a:p>
            <a:pPr algn="ctr"/>
            <a:endParaRPr lang="en-US" dirty="0"/>
          </a:p>
          <a:p>
            <a:pPr algn="ctr"/>
            <a:r>
              <a:rPr lang="en-US" dirty="0"/>
              <a:t>?</a:t>
            </a:r>
          </a:p>
          <a:p>
            <a:pPr algn="ctr"/>
            <a:r>
              <a:rPr lang="en-US" dirty="0"/>
              <a:t>?</a:t>
            </a:r>
          </a:p>
          <a:p>
            <a:pPr algn="ctr"/>
            <a:r>
              <a:rPr lang="en-US" dirty="0"/>
              <a:t>?</a:t>
            </a:r>
          </a:p>
        </p:txBody>
      </p:sp>
    </p:spTree>
    <p:extLst>
      <p:ext uri="{BB962C8B-B14F-4D97-AF65-F5344CB8AC3E}">
        <p14:creationId xmlns:p14="http://schemas.microsoft.com/office/powerpoint/2010/main" val="35606368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Audit</a:t>
            </a:r>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4294967295"/>
          </p:nvPr>
        </p:nvSpPr>
        <p:spPr>
          <a:xfrm>
            <a:off x="8640763" y="6170613"/>
            <a:ext cx="503237" cy="503237"/>
          </a:xfrm>
        </p:spPr>
        <p:txBody>
          <a:bodyPr/>
          <a:lstStyle/>
          <a:p>
            <a:fld id="{2754ED01-E2A0-4C1E-8E21-014B99041579}" type="slidenum">
              <a:rPr lang="en-US" smtClean="0"/>
              <a:pPr/>
              <a:t>32</a:t>
            </a:fld>
            <a:endParaRPr lang="en-US"/>
          </a:p>
        </p:txBody>
      </p:sp>
    </p:spTree>
    <p:extLst>
      <p:ext uri="{BB962C8B-B14F-4D97-AF65-F5344CB8AC3E}">
        <p14:creationId xmlns:p14="http://schemas.microsoft.com/office/powerpoint/2010/main" val="1015287059"/>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427464"/>
            <a:ext cx="8496944" cy="548640"/>
          </a:xfrm>
        </p:spPr>
        <p:txBody>
          <a:bodyPr/>
          <a:lstStyle/>
          <a:p>
            <a:r>
              <a:rPr lang="en-US" dirty="0"/>
              <a:t>Audit</a:t>
            </a:r>
          </a:p>
        </p:txBody>
      </p:sp>
      <p:sp>
        <p:nvSpPr>
          <p:cNvPr id="4" name="Slide Number Placeholder 3"/>
          <p:cNvSpPr>
            <a:spLocks noGrp="1"/>
          </p:cNvSpPr>
          <p:nvPr>
            <p:ph type="sldNum" sz="quarter" idx="12"/>
          </p:nvPr>
        </p:nvSpPr>
        <p:spPr/>
        <p:txBody>
          <a:bodyPr>
            <a:normAutofit/>
          </a:bodyPr>
          <a:lstStyle/>
          <a:p>
            <a:fld id="{2754ED01-E2A0-4C1E-8E21-014B99041579}" type="slidenum">
              <a:rPr lang="en-US" smtClean="0"/>
              <a:pPr/>
              <a:t>33</a:t>
            </a:fld>
            <a:endParaRPr lang="en-US"/>
          </a:p>
        </p:txBody>
      </p:sp>
      <p:sp>
        <p:nvSpPr>
          <p:cNvPr id="6" name="Content Placeholder 5">
            <a:extLst>
              <a:ext uri="{FF2B5EF4-FFF2-40B4-BE49-F238E27FC236}">
                <a16:creationId xmlns:a16="http://schemas.microsoft.com/office/drawing/2014/main" id="{DC162DDA-C5AA-12A7-7B67-E4ED1386D56F}"/>
              </a:ext>
            </a:extLst>
          </p:cNvPr>
          <p:cNvSpPr>
            <a:spLocks noGrp="1"/>
          </p:cNvSpPr>
          <p:nvPr>
            <p:ph idx="1"/>
          </p:nvPr>
        </p:nvSpPr>
        <p:spPr/>
        <p:txBody>
          <a:bodyPr/>
          <a:lstStyle/>
          <a:p>
            <a:r>
              <a:rPr lang="en-US" sz="2000" i="1" dirty="0"/>
              <a:t>The purpose of a sponsor’s audit, which is independent of and separate from routine monitoring or quality control functions, should be to evaluate trial conduct and </a:t>
            </a:r>
            <a:r>
              <a:rPr lang="en-US" sz="2000" i="1" dirty="0">
                <a:solidFill>
                  <a:srgbClr val="C00000"/>
                </a:solidFill>
              </a:rPr>
              <a:t>compliance with the protocol, SOPs, GCP, and the applicable regulatory requirement. (GCP 5.1.19)</a:t>
            </a:r>
          </a:p>
          <a:p>
            <a:r>
              <a:rPr lang="en-US" sz="2000" u="sng" dirty="0"/>
              <a:t>CCTG audits because </a:t>
            </a:r>
          </a:p>
          <a:p>
            <a:r>
              <a:rPr lang="en-US" sz="2000" dirty="0"/>
              <a:t>Regulatory and Contractual requirements </a:t>
            </a:r>
          </a:p>
          <a:p>
            <a:r>
              <a:rPr lang="en-US" sz="2000" dirty="0"/>
              <a:t>Ensure data is ‘fit for purpose’</a:t>
            </a:r>
          </a:p>
          <a:p>
            <a:r>
              <a:rPr lang="en-US" sz="2000" dirty="0"/>
              <a:t>Look for scientific misconduct/fraud, breaches in GCP esp. patient related </a:t>
            </a:r>
          </a:p>
          <a:p>
            <a:r>
              <a:rPr lang="en-US" sz="2000" dirty="0"/>
              <a:t>Mitigate risk</a:t>
            </a:r>
          </a:p>
          <a:p>
            <a:pPr lvl="2"/>
            <a:r>
              <a:rPr lang="en-US" sz="1800" dirty="0"/>
              <a:t>Trials in novel populations (e.g. pediatric) or of novel interventions (surgery, vaccines etc.) </a:t>
            </a:r>
          </a:p>
          <a:p>
            <a:pPr lvl="2"/>
            <a:r>
              <a:rPr lang="en-US" sz="1800" dirty="0"/>
              <a:t>Pending inspections or external audits by stakeholders (e.g. preparatory audits by pharmaceutical companies)</a:t>
            </a:r>
          </a:p>
          <a:p>
            <a:pPr lvl="1"/>
            <a:r>
              <a:rPr lang="en-US" sz="2000" dirty="0"/>
              <a:t>For cause / investigations / </a:t>
            </a:r>
            <a:r>
              <a:rPr lang="en-US" sz="2000" dirty="0" err="1"/>
              <a:t>centres</a:t>
            </a:r>
            <a:r>
              <a:rPr lang="en-US" sz="2000" dirty="0"/>
              <a:t> or trial of concern </a:t>
            </a:r>
          </a:p>
          <a:p>
            <a:endParaRPr lang="en-US" dirty="0"/>
          </a:p>
        </p:txBody>
      </p:sp>
    </p:spTree>
    <p:extLst>
      <p:ext uri="{BB962C8B-B14F-4D97-AF65-F5344CB8AC3E}">
        <p14:creationId xmlns:p14="http://schemas.microsoft.com/office/powerpoint/2010/main" val="28388991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014654" y="1540566"/>
          <a:ext cx="6743700" cy="3733684"/>
        </p:xfrm>
        <a:graphic>
          <a:graphicData uri="http://schemas.openxmlformats.org/drawingml/2006/table">
            <a:tbl>
              <a:tblPr firstRow="1" bandRow="1">
                <a:tableStyleId>{5C22544A-7EE6-4342-B048-85BDC9FD1C3A}</a:tableStyleId>
              </a:tblPr>
              <a:tblGrid>
                <a:gridCol w="1271346">
                  <a:extLst>
                    <a:ext uri="{9D8B030D-6E8A-4147-A177-3AD203B41FA5}">
                      <a16:colId xmlns:a16="http://schemas.microsoft.com/office/drawing/2014/main" val="20000"/>
                    </a:ext>
                  </a:extLst>
                </a:gridCol>
                <a:gridCol w="3224454">
                  <a:extLst>
                    <a:ext uri="{9D8B030D-6E8A-4147-A177-3AD203B41FA5}">
                      <a16:colId xmlns:a16="http://schemas.microsoft.com/office/drawing/2014/main" val="20001"/>
                    </a:ext>
                  </a:extLst>
                </a:gridCol>
                <a:gridCol w="2247900">
                  <a:extLst>
                    <a:ext uri="{9D8B030D-6E8A-4147-A177-3AD203B41FA5}">
                      <a16:colId xmlns:a16="http://schemas.microsoft.com/office/drawing/2014/main" val="20002"/>
                    </a:ext>
                  </a:extLst>
                </a:gridCol>
              </a:tblGrid>
              <a:tr h="288235">
                <a:tc>
                  <a:txBody>
                    <a:bodyPr/>
                    <a:lstStyle/>
                    <a:p>
                      <a:endParaRPr lang="en-CA" sz="1400" dirty="0"/>
                    </a:p>
                  </a:txBody>
                  <a:tcPr marL="68580" marR="68580" marT="34290" marB="34290"/>
                </a:tc>
                <a:tc>
                  <a:txBody>
                    <a:bodyPr/>
                    <a:lstStyle/>
                    <a:p>
                      <a:r>
                        <a:rPr lang="en-US" sz="1400" dirty="0"/>
                        <a:t>Auditing</a:t>
                      </a:r>
                      <a:endParaRPr lang="en-CA" sz="1400" dirty="0"/>
                    </a:p>
                  </a:txBody>
                  <a:tcPr marL="68580" marR="68580" marT="34290" marB="34290"/>
                </a:tc>
                <a:tc>
                  <a:txBody>
                    <a:bodyPr/>
                    <a:lstStyle/>
                    <a:p>
                      <a:r>
                        <a:rPr lang="en-US" sz="1400" dirty="0"/>
                        <a:t>Monitoring</a:t>
                      </a:r>
                      <a:endParaRPr lang="en-CA" sz="1400" dirty="0"/>
                    </a:p>
                  </a:txBody>
                  <a:tcPr marL="68580" marR="68580" marT="34290" marB="34290"/>
                </a:tc>
                <a:extLst>
                  <a:ext uri="{0D108BD9-81ED-4DB2-BD59-A6C34878D82A}">
                    <a16:rowId xmlns:a16="http://schemas.microsoft.com/office/drawing/2014/main" val="10000"/>
                  </a:ext>
                </a:extLst>
              </a:tr>
              <a:tr h="925830">
                <a:tc>
                  <a:txBody>
                    <a:bodyPr/>
                    <a:lstStyle/>
                    <a:p>
                      <a:r>
                        <a:rPr lang="en-US" sz="1100" dirty="0"/>
                        <a:t>Focus</a:t>
                      </a:r>
                      <a:endParaRPr lang="en-CA" sz="1100"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Focuses on process issues rather than corrections to data</a:t>
                      </a:r>
                      <a:endParaRPr lang="en-CA" sz="1100" kern="1200" dirty="0">
                        <a:solidFill>
                          <a:schemeClr val="dk1"/>
                        </a:solidFill>
                        <a:latin typeface="+mn-lt"/>
                        <a:ea typeface="+mn-ea"/>
                        <a:cs typeface="+mn-cs"/>
                      </a:endParaRPr>
                    </a:p>
                    <a:p>
                      <a:r>
                        <a:rPr lang="en-CA" sz="1100" kern="1200" dirty="0">
                          <a:solidFill>
                            <a:schemeClr val="dk1"/>
                          </a:solidFill>
                          <a:latin typeface="+mn-lt"/>
                          <a:ea typeface="+mn-ea"/>
                          <a:cs typeface="+mn-cs"/>
                        </a:rPr>
                        <a:t>Independent team,  looks at ALL trial related activities (including monitoring and central office and vendors)</a:t>
                      </a:r>
                    </a:p>
                  </a:txBody>
                  <a:tcPr marL="68580" marR="68580" marT="34290" marB="34290"/>
                </a:tc>
                <a:tc>
                  <a:txBody>
                    <a:bodyPr/>
                    <a:lstStyle/>
                    <a:p>
                      <a:r>
                        <a:rPr lang="en-US" sz="1100" kern="1200" dirty="0">
                          <a:solidFill>
                            <a:schemeClr val="dk1"/>
                          </a:solidFill>
                          <a:latin typeface="+mn-lt"/>
                          <a:ea typeface="+mn-ea"/>
                          <a:cs typeface="+mn-cs"/>
                        </a:rPr>
                        <a:t>CCTG review of the site with a focus on trial data</a:t>
                      </a:r>
                      <a:endParaRPr lang="en-CA" sz="1100" kern="1200" dirty="0">
                        <a:solidFill>
                          <a:schemeClr val="dk1"/>
                        </a:solidFill>
                        <a:latin typeface="+mn-lt"/>
                        <a:ea typeface="+mn-ea"/>
                        <a:cs typeface="+mn-cs"/>
                      </a:endParaRPr>
                    </a:p>
                  </a:txBody>
                  <a:tcPr marL="68580" marR="68580" marT="34290" marB="34290"/>
                </a:tc>
                <a:extLst>
                  <a:ext uri="{0D108BD9-81ED-4DB2-BD59-A6C34878D82A}">
                    <a16:rowId xmlns:a16="http://schemas.microsoft.com/office/drawing/2014/main" val="10001"/>
                  </a:ext>
                </a:extLst>
              </a:tr>
              <a:tr h="754380">
                <a:tc>
                  <a:txBody>
                    <a:bodyPr/>
                    <a:lstStyle/>
                    <a:p>
                      <a:r>
                        <a:rPr lang="en-US" sz="1100" dirty="0"/>
                        <a:t>Scope</a:t>
                      </a:r>
                      <a:endParaRPr lang="en-CA" sz="1100" dirty="0"/>
                    </a:p>
                  </a:txBody>
                  <a:tcPr marL="68580" marR="68580" marT="34290" marB="34290"/>
                </a:tc>
                <a:tc>
                  <a:txBody>
                    <a:bodyPr/>
                    <a:lstStyle/>
                    <a:p>
                      <a:r>
                        <a:rPr lang="en-US" sz="1100" kern="1200" dirty="0">
                          <a:solidFill>
                            <a:schemeClr val="dk1"/>
                          </a:solidFill>
                          <a:latin typeface="+mn-lt"/>
                          <a:ea typeface="+mn-ea"/>
                          <a:cs typeface="+mn-cs"/>
                        </a:rPr>
                        <a:t>Selected trials, selected sites  (usually highest, lowest and sites with issues) and vendors – based on risk and performance (including accrual)</a:t>
                      </a:r>
                      <a:endParaRPr lang="en-CA" sz="1100" kern="1200" dirty="0">
                        <a:solidFill>
                          <a:schemeClr val="dk1"/>
                        </a:solidFill>
                        <a:latin typeface="+mn-lt"/>
                        <a:ea typeface="+mn-ea"/>
                        <a:cs typeface="+mn-cs"/>
                      </a:endParaRPr>
                    </a:p>
                  </a:txBody>
                  <a:tcPr marL="68580" marR="68580" marT="34290" marB="34290"/>
                </a:tc>
                <a:tc>
                  <a:txBody>
                    <a:bodyPr/>
                    <a:lstStyle/>
                    <a:p>
                      <a:r>
                        <a:rPr lang="en-US" sz="1100" kern="1200" dirty="0">
                          <a:solidFill>
                            <a:schemeClr val="dk1"/>
                          </a:solidFill>
                          <a:latin typeface="+mn-lt"/>
                          <a:ea typeface="+mn-ea"/>
                          <a:cs typeface="+mn-cs"/>
                        </a:rPr>
                        <a:t>All trials and all sites, as well as vendors (labs, drug warehouses). Even when risk based is more comprehensive than auditing. </a:t>
                      </a:r>
                      <a:endParaRPr lang="en-CA" sz="1100" kern="1200" dirty="0">
                        <a:solidFill>
                          <a:schemeClr val="dk1"/>
                        </a:solidFill>
                        <a:latin typeface="+mn-lt"/>
                        <a:ea typeface="+mn-ea"/>
                        <a:cs typeface="+mn-cs"/>
                      </a:endParaRPr>
                    </a:p>
                  </a:txBody>
                  <a:tcPr marL="68580" marR="68580" marT="34290" marB="34290"/>
                </a:tc>
                <a:extLst>
                  <a:ext uri="{0D108BD9-81ED-4DB2-BD59-A6C34878D82A}">
                    <a16:rowId xmlns:a16="http://schemas.microsoft.com/office/drawing/2014/main" val="10002"/>
                  </a:ext>
                </a:extLst>
              </a:tr>
              <a:tr h="496509">
                <a:tc>
                  <a:txBody>
                    <a:bodyPr/>
                    <a:lstStyle/>
                    <a:p>
                      <a:r>
                        <a:rPr lang="en-US" sz="1100" dirty="0"/>
                        <a:t>Frequency</a:t>
                      </a:r>
                      <a:endParaRPr lang="en-CA" sz="1100" dirty="0"/>
                    </a:p>
                  </a:txBody>
                  <a:tcPr marL="68580" marR="68580" marT="34290" marB="34290"/>
                </a:tc>
                <a:tc>
                  <a:txBody>
                    <a:bodyPr/>
                    <a:lstStyle/>
                    <a:p>
                      <a:r>
                        <a:rPr lang="en-US" sz="1100" kern="1200" dirty="0">
                          <a:solidFill>
                            <a:schemeClr val="dk1"/>
                          </a:solidFill>
                          <a:latin typeface="+mn-lt"/>
                          <a:ea typeface="+mn-ea"/>
                          <a:cs typeface="+mn-cs"/>
                        </a:rPr>
                        <a:t>Usually specific time points of the trial and may be pre database lock or pre NDA filing.</a:t>
                      </a:r>
                      <a:endParaRPr lang="en-CA" sz="1100" kern="1200" dirty="0">
                        <a:solidFill>
                          <a:schemeClr val="dk1"/>
                        </a:solidFill>
                        <a:latin typeface="+mn-lt"/>
                        <a:ea typeface="+mn-ea"/>
                        <a:cs typeface="+mn-cs"/>
                      </a:endParaRPr>
                    </a:p>
                  </a:txBody>
                  <a:tcPr marL="68580" marR="68580" marT="34290" marB="34290"/>
                </a:tc>
                <a:tc>
                  <a:txBody>
                    <a:bodyPr/>
                    <a:lstStyle/>
                    <a:p>
                      <a:r>
                        <a:rPr lang="en-US" sz="1100" kern="1200" dirty="0">
                          <a:solidFill>
                            <a:schemeClr val="dk1"/>
                          </a:solidFill>
                          <a:latin typeface="+mn-lt"/>
                          <a:ea typeface="+mn-ea"/>
                          <a:cs typeface="+mn-cs"/>
                        </a:rPr>
                        <a:t>Ongoing throughout trial</a:t>
                      </a:r>
                      <a:endParaRPr lang="en-CA" sz="1100" kern="1200" dirty="0">
                        <a:solidFill>
                          <a:schemeClr val="dk1"/>
                        </a:solidFill>
                        <a:latin typeface="+mn-lt"/>
                        <a:ea typeface="+mn-ea"/>
                        <a:cs typeface="+mn-cs"/>
                      </a:endParaRPr>
                    </a:p>
                  </a:txBody>
                  <a:tcPr marL="68580" marR="68580" marT="34290" marB="34290"/>
                </a:tc>
                <a:extLst>
                  <a:ext uri="{0D108BD9-81ED-4DB2-BD59-A6C34878D82A}">
                    <a16:rowId xmlns:a16="http://schemas.microsoft.com/office/drawing/2014/main" val="10003"/>
                  </a:ext>
                </a:extLst>
              </a:tr>
              <a:tr h="1268730">
                <a:tc>
                  <a:txBody>
                    <a:bodyPr/>
                    <a:lstStyle/>
                    <a:p>
                      <a:r>
                        <a:rPr lang="en-US" sz="1100" dirty="0"/>
                        <a:t>Access to reports</a:t>
                      </a:r>
                      <a:endParaRPr lang="en-CA" sz="1100" dirty="0"/>
                    </a:p>
                  </a:txBody>
                  <a:tcPr marL="68580" marR="68580" marT="34290" marB="34290"/>
                </a:tc>
                <a:tc>
                  <a:txBody>
                    <a:bodyPr/>
                    <a:lstStyle/>
                    <a:p>
                      <a:pPr algn="l"/>
                      <a:r>
                        <a:rPr lang="en-US" sz="1100" kern="1200" dirty="0">
                          <a:solidFill>
                            <a:schemeClr val="dk1"/>
                          </a:solidFill>
                          <a:latin typeface="+mn-lt"/>
                          <a:ea typeface="+mn-ea"/>
                          <a:cs typeface="+mn-cs"/>
                        </a:rPr>
                        <a:t>Limited, marked as non-</a:t>
                      </a:r>
                      <a:r>
                        <a:rPr lang="en-US" sz="1100" kern="1200" dirty="0" err="1">
                          <a:solidFill>
                            <a:schemeClr val="dk1"/>
                          </a:solidFill>
                          <a:latin typeface="+mn-lt"/>
                          <a:ea typeface="+mn-ea"/>
                          <a:cs typeface="+mn-cs"/>
                        </a:rPr>
                        <a:t>disclosable</a:t>
                      </a:r>
                      <a:endParaRPr lang="en-US" sz="1100" kern="1200" dirty="0">
                        <a:solidFill>
                          <a:schemeClr val="dk1"/>
                        </a:solidFill>
                        <a:latin typeface="+mn-lt"/>
                        <a:ea typeface="+mn-ea"/>
                        <a:cs typeface="+mn-cs"/>
                      </a:endParaRPr>
                    </a:p>
                    <a:p>
                      <a:pPr algn="l"/>
                      <a:r>
                        <a:rPr lang="en-US" sz="1100" kern="1200" dirty="0">
                          <a:solidFill>
                            <a:schemeClr val="dk1"/>
                          </a:solidFill>
                          <a:latin typeface="+mn-lt"/>
                          <a:ea typeface="+mn-ea"/>
                          <a:cs typeface="+mn-cs"/>
                        </a:rPr>
                        <a:t>To preserve the independence and value of the audit function, the HA should not routinely request the audit reports. May seek access to an audit report on a case by case basis when evidence of serious GCP non-compliance exists, or in the course of legal proceedings. (GCP 5.19.3 (d)) </a:t>
                      </a:r>
                      <a:endParaRPr lang="en-CA" sz="1100" kern="1200" dirty="0">
                        <a:solidFill>
                          <a:schemeClr val="dk1"/>
                        </a:solidFill>
                        <a:latin typeface="+mn-lt"/>
                        <a:ea typeface="+mn-ea"/>
                        <a:cs typeface="+mn-cs"/>
                      </a:endParaRPr>
                    </a:p>
                  </a:txBody>
                  <a:tcPr marL="68580" marR="68580" marT="34290" marB="34290"/>
                </a:tc>
                <a:tc>
                  <a:txBody>
                    <a:bodyPr/>
                    <a:lstStyle/>
                    <a:p>
                      <a:pPr algn="l"/>
                      <a:r>
                        <a:rPr lang="en-US" sz="1100" kern="1200" dirty="0">
                          <a:solidFill>
                            <a:schemeClr val="dk1"/>
                          </a:solidFill>
                          <a:latin typeface="+mn-lt"/>
                          <a:ea typeface="+mn-ea"/>
                          <a:cs typeface="+mn-cs"/>
                        </a:rPr>
                        <a:t>Monitoring visit report is part of the essential documents for a trial.  Health authorities (HA) and sponsors have access</a:t>
                      </a:r>
                      <a:endParaRPr lang="en-CA" sz="1100" kern="1200" dirty="0">
                        <a:solidFill>
                          <a:schemeClr val="dk1"/>
                        </a:solidFill>
                        <a:latin typeface="+mn-lt"/>
                        <a:ea typeface="+mn-ea"/>
                        <a:cs typeface="+mn-cs"/>
                      </a:endParaRPr>
                    </a:p>
                  </a:txBody>
                  <a:tcPr marL="68580" marR="68580" marT="34290" marB="34290"/>
                </a:tc>
                <a:extLst>
                  <a:ext uri="{0D108BD9-81ED-4DB2-BD59-A6C34878D82A}">
                    <a16:rowId xmlns:a16="http://schemas.microsoft.com/office/drawing/2014/main" val="10004"/>
                  </a:ext>
                </a:extLst>
              </a:tr>
            </a:tbl>
          </a:graphicData>
        </a:graphic>
      </p:graphicFrame>
      <p:sp>
        <p:nvSpPr>
          <p:cNvPr id="6" name="Title 1"/>
          <p:cNvSpPr txBox="1">
            <a:spLocks/>
          </p:cNvSpPr>
          <p:nvPr/>
        </p:nvSpPr>
        <p:spPr>
          <a:xfrm>
            <a:off x="1385646" y="1066800"/>
            <a:ext cx="6372708" cy="411480"/>
          </a:xfrm>
          <a:prstGeom prst="rect">
            <a:avLst/>
          </a:prstGeom>
        </p:spPr>
        <p:txBody>
          <a:bodyPr/>
          <a:lstStyle>
            <a:lvl1pPr algn="ctr" defTabSz="914400" rtl="0" eaLnBrk="1" latinLnBrk="0" hangingPunct="1">
              <a:spcBef>
                <a:spcPct val="0"/>
              </a:spcBef>
              <a:buNone/>
              <a:defRPr sz="3200" strike="noStrike" kern="1200" cap="none" baseline="0">
                <a:solidFill>
                  <a:srgbClr val="519136"/>
                </a:solidFill>
                <a:latin typeface="Calibri" panose="020F0502020204030204" pitchFamily="34" charset="0"/>
                <a:ea typeface="+mj-ea"/>
                <a:cs typeface="+mj-cs"/>
              </a:defRPr>
            </a:lvl1pPr>
          </a:lstStyle>
          <a:p>
            <a:r>
              <a:rPr lang="en-US" sz="2400" dirty="0"/>
              <a:t>Auditing vs. Monitoring</a:t>
            </a:r>
          </a:p>
        </p:txBody>
      </p:sp>
    </p:spTree>
    <p:extLst>
      <p:ext uri="{BB962C8B-B14F-4D97-AF65-F5344CB8AC3E}">
        <p14:creationId xmlns:p14="http://schemas.microsoft.com/office/powerpoint/2010/main" val="33141061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 &amp; Monitoring Committee</a:t>
            </a:r>
          </a:p>
        </p:txBody>
      </p:sp>
      <p:sp>
        <p:nvSpPr>
          <p:cNvPr id="3" name="Content Placeholder 2"/>
          <p:cNvSpPr>
            <a:spLocks noGrp="1"/>
          </p:cNvSpPr>
          <p:nvPr>
            <p:ph idx="1"/>
          </p:nvPr>
        </p:nvSpPr>
        <p:spPr/>
        <p:txBody>
          <a:bodyPr/>
          <a:lstStyle/>
          <a:p>
            <a:r>
              <a:rPr lang="en-US" dirty="0"/>
              <a:t>Volunteer external auditors and monitors visit member </a:t>
            </a:r>
            <a:r>
              <a:rPr lang="en-US" dirty="0" err="1"/>
              <a:t>centres</a:t>
            </a:r>
            <a:r>
              <a:rPr lang="en-US" dirty="0"/>
              <a:t> with CCTG staff to conduct monitoring and auditing visits</a:t>
            </a:r>
          </a:p>
          <a:p>
            <a:pPr marL="0" indent="0">
              <a:buNone/>
            </a:pPr>
            <a:endParaRPr lang="en-US" dirty="0"/>
          </a:p>
          <a:p>
            <a:r>
              <a:rPr lang="en-US" dirty="0"/>
              <a:t>Volunteers are staff at member </a:t>
            </a:r>
            <a:r>
              <a:rPr lang="en-US" dirty="0" err="1"/>
              <a:t>centres</a:t>
            </a:r>
            <a:r>
              <a:rPr lang="en-US" dirty="0"/>
              <a:t> who work on CCTG trials – data managers, nurses, pharmacists and investigators</a:t>
            </a:r>
          </a:p>
          <a:p>
            <a:endParaRPr lang="en-US" dirty="0"/>
          </a:p>
          <a:p>
            <a:r>
              <a:rPr lang="en-US" dirty="0"/>
              <a:t>AMC approximately 60 members who attend 1-3 visits per year</a:t>
            </a:r>
          </a:p>
          <a:p>
            <a:endParaRPr lang="en-US" dirty="0"/>
          </a:p>
          <a:p>
            <a:r>
              <a:rPr lang="en-US" dirty="0"/>
              <a:t>If interested please email monitoring@ctg.queensu.ca</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2754ED01-E2A0-4C1E-8E21-014B99041579}" type="slidenum">
              <a:rPr lang="en-US" smtClean="0"/>
              <a:pPr/>
              <a:t>35</a:t>
            </a:fld>
            <a:endParaRPr lang="en-US"/>
          </a:p>
        </p:txBody>
      </p:sp>
    </p:spTree>
    <p:extLst>
      <p:ext uri="{BB962C8B-B14F-4D97-AF65-F5344CB8AC3E}">
        <p14:creationId xmlns:p14="http://schemas.microsoft.com/office/powerpoint/2010/main" val="20662352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Inspections</a:t>
            </a:r>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4294967295"/>
          </p:nvPr>
        </p:nvSpPr>
        <p:spPr>
          <a:xfrm>
            <a:off x="8640763" y="6170613"/>
            <a:ext cx="503237" cy="503237"/>
          </a:xfrm>
        </p:spPr>
        <p:txBody>
          <a:bodyPr/>
          <a:lstStyle/>
          <a:p>
            <a:fld id="{2754ED01-E2A0-4C1E-8E21-014B99041579}" type="slidenum">
              <a:rPr lang="en-US" smtClean="0"/>
              <a:pPr/>
              <a:t>36</a:t>
            </a:fld>
            <a:endParaRPr lang="en-US"/>
          </a:p>
        </p:txBody>
      </p:sp>
    </p:spTree>
    <p:extLst>
      <p:ext uri="{BB962C8B-B14F-4D97-AF65-F5344CB8AC3E}">
        <p14:creationId xmlns:p14="http://schemas.microsoft.com/office/powerpoint/2010/main" val="694261410"/>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Canada</a:t>
            </a:r>
          </a:p>
        </p:txBody>
      </p:sp>
      <p:sp>
        <p:nvSpPr>
          <p:cNvPr id="3" name="Content Placeholder 2"/>
          <p:cNvSpPr>
            <a:spLocks noGrp="1"/>
          </p:cNvSpPr>
          <p:nvPr>
            <p:ph idx="1"/>
          </p:nvPr>
        </p:nvSpPr>
        <p:spPr/>
        <p:txBody>
          <a:bodyPr>
            <a:normAutofit/>
          </a:bodyPr>
          <a:lstStyle/>
          <a:p>
            <a:pPr marL="0" indent="0"/>
            <a:r>
              <a:rPr lang="en-US" dirty="0"/>
              <a:t>Regulatory Operations and Regions Branch (RORB) </a:t>
            </a:r>
          </a:p>
          <a:p>
            <a:pPr marL="457200" indent="-457200"/>
            <a:r>
              <a:rPr lang="en-US" dirty="0"/>
              <a:t>Created on April 4th, 2016</a:t>
            </a:r>
          </a:p>
          <a:p>
            <a:pPr marL="457200" indent="-457200"/>
            <a:r>
              <a:rPr lang="en-US" dirty="0"/>
              <a:t>Merging of the Health Products and Food Branch Inspectorate (HPFB Inspectorate) with the Regions and Programs Bureau (RAPB)</a:t>
            </a:r>
          </a:p>
          <a:p>
            <a:pPr marL="457200" indent="-457200"/>
            <a:r>
              <a:rPr lang="en-US" dirty="0"/>
              <a:t>To strengthen accountability and simplify the delivery of health product compliance and enforcement programs</a:t>
            </a:r>
          </a:p>
          <a:p>
            <a:pPr marL="342900" indent="-342900"/>
            <a:endParaRPr lang="en-US" dirty="0"/>
          </a:p>
          <a:p>
            <a:pPr marL="342900" indent="-342900"/>
            <a:r>
              <a:rPr lang="en-US" dirty="0"/>
              <a:t>Compliance Program originally designed in 2002 and HC is reviewing its Clinical Trials Compliance Program</a:t>
            </a:r>
          </a:p>
          <a:p>
            <a:pPr marL="342900" indent="-342900"/>
            <a:r>
              <a:rPr lang="en-US" dirty="0"/>
              <a:t>Broad direction is to rebalance the mix of inspections to get broader coverage of phases of trials and players (sponsors, </a:t>
            </a:r>
            <a:r>
              <a:rPr lang="en-US" b="1" dirty="0"/>
              <a:t>QIs</a:t>
            </a:r>
            <a:r>
              <a:rPr lang="en-US" dirty="0"/>
              <a:t>, CROs, SMOs, etc.) in the clinical trials sector</a:t>
            </a:r>
          </a:p>
          <a:p>
            <a:pPr marL="457200" indent="-457200"/>
            <a:endParaRPr lang="en-US" dirty="0"/>
          </a:p>
          <a:p>
            <a:endParaRPr lang="en-US" dirty="0"/>
          </a:p>
        </p:txBody>
      </p:sp>
      <p:sp>
        <p:nvSpPr>
          <p:cNvPr id="4" name="Slide Number Placeholder 3"/>
          <p:cNvSpPr>
            <a:spLocks noGrp="1"/>
          </p:cNvSpPr>
          <p:nvPr>
            <p:ph type="sldNum" sz="quarter" idx="12"/>
          </p:nvPr>
        </p:nvSpPr>
        <p:spPr/>
        <p:txBody>
          <a:bodyPr>
            <a:normAutofit/>
          </a:bodyPr>
          <a:lstStyle/>
          <a:p>
            <a:fld id="{2754ED01-E2A0-4C1E-8E21-014B99041579}" type="slidenum">
              <a:rPr lang="en-US" smtClean="0"/>
              <a:pPr/>
              <a:t>37</a:t>
            </a:fld>
            <a:endParaRPr lang="en-US"/>
          </a:p>
        </p:txBody>
      </p:sp>
    </p:spTree>
    <p:extLst>
      <p:ext uri="{BB962C8B-B14F-4D97-AF65-F5344CB8AC3E}">
        <p14:creationId xmlns:p14="http://schemas.microsoft.com/office/powerpoint/2010/main" val="24965200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609600" y="1039417"/>
            <a:ext cx="8229600" cy="5437584"/>
          </a:xfrm>
        </p:spPr>
        <p:txBody>
          <a:bodyPr>
            <a:normAutofit fontScale="85000" lnSpcReduction="20000"/>
          </a:bodyPr>
          <a:lstStyle/>
          <a:p>
            <a:r>
              <a:rPr lang="en-US" altLang="en-US" dirty="0"/>
              <a:t>Conducted under the authority of section 23 of the Food and Drugs Act</a:t>
            </a:r>
          </a:p>
          <a:p>
            <a:r>
              <a:rPr lang="en-US" altLang="en-US" dirty="0"/>
              <a:t>Factors that may influence site selection may include</a:t>
            </a:r>
          </a:p>
          <a:p>
            <a:pPr lvl="2"/>
            <a:r>
              <a:rPr lang="en-US" altLang="en-US" dirty="0"/>
              <a:t># of trials at site</a:t>
            </a:r>
          </a:p>
          <a:p>
            <a:pPr lvl="2"/>
            <a:r>
              <a:rPr lang="en-US" altLang="en-US" dirty="0"/>
              <a:t>Status of trial at site</a:t>
            </a:r>
          </a:p>
          <a:p>
            <a:pPr lvl="2"/>
            <a:r>
              <a:rPr lang="en-US" altLang="en-US" dirty="0"/>
              <a:t># of subjects enrolled in trial</a:t>
            </a:r>
          </a:p>
          <a:p>
            <a:pPr lvl="2"/>
            <a:r>
              <a:rPr lang="en-US" altLang="en-US" dirty="0"/>
              <a:t>Therapeutic area</a:t>
            </a:r>
          </a:p>
          <a:p>
            <a:pPr lvl="2"/>
            <a:r>
              <a:rPr lang="en-US" altLang="en-US" dirty="0"/>
              <a:t>Study population</a:t>
            </a:r>
          </a:p>
          <a:p>
            <a:pPr lvl="2"/>
            <a:r>
              <a:rPr lang="en-US" altLang="en-US" dirty="0"/>
              <a:t>Compliance history</a:t>
            </a:r>
          </a:p>
          <a:p>
            <a:pPr lvl="2"/>
            <a:r>
              <a:rPr lang="en-US" altLang="en-US" dirty="0"/>
              <a:t>++</a:t>
            </a:r>
          </a:p>
          <a:p>
            <a:pPr>
              <a:defRPr/>
            </a:pPr>
            <a:r>
              <a:rPr lang="en-US" dirty="0"/>
              <a:t>Target 2% or approximately 80 clinical trial applications per year </a:t>
            </a:r>
          </a:p>
          <a:p>
            <a:pPr>
              <a:defRPr/>
            </a:pPr>
            <a:r>
              <a:rPr lang="en-US" dirty="0"/>
              <a:t>Each region is assigned a # of inspections based on requirements and resource allocation</a:t>
            </a:r>
          </a:p>
          <a:p>
            <a:pPr>
              <a:defRPr/>
            </a:pPr>
            <a:r>
              <a:rPr lang="en-US" dirty="0"/>
              <a:t>Average of 5 days in length</a:t>
            </a:r>
          </a:p>
          <a:p>
            <a:pPr>
              <a:defRPr/>
            </a:pPr>
            <a:r>
              <a:rPr lang="en-US" dirty="0"/>
              <a:t>1-2 inspectors </a:t>
            </a:r>
          </a:p>
          <a:p>
            <a:pPr>
              <a:defRPr/>
            </a:pPr>
            <a:endParaRPr lang="en-US" dirty="0"/>
          </a:p>
          <a:p>
            <a:pPr>
              <a:defRPr/>
            </a:pPr>
            <a:r>
              <a:rPr lang="en-US" dirty="0"/>
              <a:t>While most inspections are conducted at an investigator site under a QI, they are a bilateral review of the QI and the sponsor – </a:t>
            </a:r>
            <a:r>
              <a:rPr lang="en-US" b="1" dirty="0"/>
              <a:t>CCTG will assist with inspections of CCTG trials</a:t>
            </a:r>
            <a:endParaRPr lang="en-US" dirty="0"/>
          </a:p>
          <a:p>
            <a:pPr lvl="2"/>
            <a:endParaRPr lang="en-US" altLang="en-US" sz="1700" dirty="0"/>
          </a:p>
          <a:p>
            <a:endParaRPr lang="en-US" altLang="en-US" sz="2175" dirty="0"/>
          </a:p>
          <a:p>
            <a:endParaRPr lang="en-US" altLang="en-US" sz="2175" dirty="0"/>
          </a:p>
        </p:txBody>
      </p:sp>
      <p:sp>
        <p:nvSpPr>
          <p:cNvPr id="15363" name="Title 1"/>
          <p:cNvSpPr>
            <a:spLocks noGrp="1"/>
          </p:cNvSpPr>
          <p:nvPr>
            <p:ph type="title"/>
          </p:nvPr>
        </p:nvSpPr>
        <p:spPr>
          <a:xfrm>
            <a:off x="1438275" y="228600"/>
            <a:ext cx="6572250" cy="810816"/>
          </a:xfrm>
        </p:spPr>
        <p:txBody>
          <a:bodyPr/>
          <a:lstStyle/>
          <a:p>
            <a:r>
              <a:rPr lang="en-US" altLang="en-US" dirty="0"/>
              <a:t>Inspection Site Selection</a:t>
            </a:r>
            <a:endParaRPr lang="en-US" altLang="en-US" sz="2400" dirty="0">
              <a:solidFill>
                <a:schemeClr val="bg1"/>
              </a:solidFill>
            </a:endParaRPr>
          </a:p>
        </p:txBody>
      </p:sp>
    </p:spTree>
    <p:extLst>
      <p:ext uri="{BB962C8B-B14F-4D97-AF65-F5344CB8AC3E}">
        <p14:creationId xmlns:p14="http://schemas.microsoft.com/office/powerpoint/2010/main" val="32192274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a:t>Reporting (I)</a:t>
            </a:r>
          </a:p>
        </p:txBody>
      </p:sp>
      <p:sp>
        <p:nvSpPr>
          <p:cNvPr id="33795" name="Content Placeholder 2"/>
          <p:cNvSpPr>
            <a:spLocks noGrp="1"/>
          </p:cNvSpPr>
          <p:nvPr>
            <p:ph idx="1"/>
          </p:nvPr>
        </p:nvSpPr>
        <p:spPr>
          <a:xfrm>
            <a:off x="533400" y="1143000"/>
            <a:ext cx="8001000" cy="4088607"/>
          </a:xfrm>
        </p:spPr>
        <p:txBody>
          <a:bodyPr/>
          <a:lstStyle/>
          <a:p>
            <a:r>
              <a:rPr lang="en-US" altLang="en-US" dirty="0"/>
              <a:t>Observations are recorded and assigned per Classification of Observations Made in the Conduct of Inspections of Clinical Trials( GUIDE-0043)</a:t>
            </a:r>
          </a:p>
          <a:p>
            <a:r>
              <a:rPr lang="en-US" altLang="en-US" dirty="0"/>
              <a:t>Observations are classified as:</a:t>
            </a:r>
          </a:p>
        </p:txBody>
      </p:sp>
      <p:graphicFrame>
        <p:nvGraphicFramePr>
          <p:cNvPr id="2" name="Table 2">
            <a:extLst>
              <a:ext uri="{FF2B5EF4-FFF2-40B4-BE49-F238E27FC236}">
                <a16:creationId xmlns:a16="http://schemas.microsoft.com/office/drawing/2014/main" id="{B8B83B8F-83DF-AC1F-62D0-1BD3861EE22F}"/>
              </a:ext>
            </a:extLst>
          </p:cNvPr>
          <p:cNvGraphicFramePr>
            <a:graphicFrameLocks noGrp="1"/>
          </p:cNvGraphicFramePr>
          <p:nvPr/>
        </p:nvGraphicFramePr>
        <p:xfrm>
          <a:off x="323529" y="2880360"/>
          <a:ext cx="8496942" cy="3200400"/>
        </p:xfrm>
        <a:graphic>
          <a:graphicData uri="http://schemas.openxmlformats.org/drawingml/2006/table">
            <a:tbl>
              <a:tblPr firstRow="1" bandRow="1">
                <a:tableStyleId>{5C22544A-7EE6-4342-B048-85BDC9FD1C3A}</a:tableStyleId>
              </a:tblPr>
              <a:tblGrid>
                <a:gridCol w="2832314">
                  <a:extLst>
                    <a:ext uri="{9D8B030D-6E8A-4147-A177-3AD203B41FA5}">
                      <a16:colId xmlns:a16="http://schemas.microsoft.com/office/drawing/2014/main" val="3618678311"/>
                    </a:ext>
                  </a:extLst>
                </a:gridCol>
                <a:gridCol w="2832314">
                  <a:extLst>
                    <a:ext uri="{9D8B030D-6E8A-4147-A177-3AD203B41FA5}">
                      <a16:colId xmlns:a16="http://schemas.microsoft.com/office/drawing/2014/main" val="1695704294"/>
                    </a:ext>
                  </a:extLst>
                </a:gridCol>
                <a:gridCol w="2832314">
                  <a:extLst>
                    <a:ext uri="{9D8B030D-6E8A-4147-A177-3AD203B41FA5}">
                      <a16:colId xmlns:a16="http://schemas.microsoft.com/office/drawing/2014/main" val="1528175429"/>
                    </a:ext>
                  </a:extLst>
                </a:gridCol>
              </a:tblGrid>
              <a:tr h="350085">
                <a:tc>
                  <a:txBody>
                    <a:bodyPr/>
                    <a:lstStyle/>
                    <a:p>
                      <a:r>
                        <a:rPr lang="en-US" dirty="0"/>
                        <a:t>Critical</a:t>
                      </a:r>
                    </a:p>
                  </a:txBody>
                  <a:tcPr/>
                </a:tc>
                <a:tc>
                  <a:txBody>
                    <a:bodyPr/>
                    <a:lstStyle/>
                    <a:p>
                      <a:r>
                        <a:rPr lang="en-US" dirty="0"/>
                        <a:t>Major</a:t>
                      </a:r>
                    </a:p>
                  </a:txBody>
                  <a:tcPr/>
                </a:tc>
                <a:tc>
                  <a:txBody>
                    <a:bodyPr/>
                    <a:lstStyle/>
                    <a:p>
                      <a:r>
                        <a:rPr lang="en-US" dirty="0"/>
                        <a:t>Minor</a:t>
                      </a:r>
                    </a:p>
                  </a:txBody>
                  <a:tcPr/>
                </a:tc>
                <a:extLst>
                  <a:ext uri="{0D108BD9-81ED-4DB2-BD59-A6C34878D82A}">
                    <a16:rowId xmlns:a16="http://schemas.microsoft.com/office/drawing/2014/main" val="3504305542"/>
                  </a:ext>
                </a:extLst>
              </a:tr>
              <a:tr h="27131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solidFill>
                            <a:srgbClr val="FF0000"/>
                          </a:solidFill>
                        </a:rPr>
                        <a:t>“Observation describing a situation that results in fatal, life threatening or unsafe conditions for subjects enrolled in a clinical trial.  It presents an immediate or latent undue risk to the rights, health and safety of subjects.”</a:t>
                      </a:r>
                      <a:endParaRPr lang="en-US" sz="1800" dirty="0">
                        <a:solidFill>
                          <a:srgbClr val="FF0000"/>
                        </a:solidFill>
                      </a:endParaRP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i="1" dirty="0">
                          <a:solidFill>
                            <a:srgbClr val="FF0000"/>
                          </a:solidFill>
                        </a:rPr>
                        <a:t>“Observation describing a marked deviation or deficiency, other than a critical one, that may result in undue health risks to the clinical trial subjects, in other persons or could invalidate the data.”</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i="1" dirty="0">
                          <a:solidFill>
                            <a:srgbClr val="FF0000"/>
                          </a:solidFill>
                        </a:rPr>
                        <a:t>“Observation that is classified as not critical or major, but which indicates a deficiency and/or deviation from Division 5.”</a:t>
                      </a:r>
                    </a:p>
                    <a:p>
                      <a:endParaRPr lang="en-US" dirty="0"/>
                    </a:p>
                  </a:txBody>
                  <a:tcPr/>
                </a:tc>
                <a:extLst>
                  <a:ext uri="{0D108BD9-81ED-4DB2-BD59-A6C34878D82A}">
                    <a16:rowId xmlns:a16="http://schemas.microsoft.com/office/drawing/2014/main" val="1739396580"/>
                  </a:ext>
                </a:extLst>
              </a:tr>
            </a:tbl>
          </a:graphicData>
        </a:graphic>
      </p:graphicFrame>
    </p:spTree>
    <p:extLst>
      <p:ext uri="{BB962C8B-B14F-4D97-AF65-F5344CB8AC3E}">
        <p14:creationId xmlns:p14="http://schemas.microsoft.com/office/powerpoint/2010/main" val="2619142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a:xfrm>
            <a:off x="457200" y="1676400"/>
            <a:ext cx="8229600" cy="3657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519136"/>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rgbClr val="519136"/>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rgbClr val="519136"/>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a:latin typeface="Calibri" panose="020F0502020204030204" pitchFamily="34" charset="0"/>
            </a:endParaRPr>
          </a:p>
          <a:p>
            <a:pPr lvl="1"/>
            <a:endParaRPr lang="en-US" sz="2600" dirty="0">
              <a:latin typeface="Calibri" panose="020F0502020204030204" pitchFamily="34" charset="0"/>
            </a:endParaRPr>
          </a:p>
          <a:p>
            <a:endParaRPr lang="en-US" dirty="0">
              <a:latin typeface="Calibri" panose="020F0502020204030204" pitchFamily="34" charset="0"/>
            </a:endParaRPr>
          </a:p>
        </p:txBody>
      </p:sp>
      <p:sp>
        <p:nvSpPr>
          <p:cNvPr id="3" name="Title Placeholder 1"/>
          <p:cNvSpPr txBox="1">
            <a:spLocks/>
          </p:cNvSpPr>
          <p:nvPr/>
        </p:nvSpPr>
        <p:spPr>
          <a:xfrm>
            <a:off x="257726" y="330721"/>
            <a:ext cx="8229600" cy="85725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3200" b="1" kern="1200">
                <a:solidFill>
                  <a:srgbClr val="519136"/>
                </a:solidFill>
                <a:latin typeface="+mj-lt"/>
                <a:ea typeface="+mj-ea"/>
                <a:cs typeface="+mj-cs"/>
              </a:defRPr>
            </a:lvl1pPr>
          </a:lstStyle>
          <a:p>
            <a:r>
              <a:rPr lang="en-US" dirty="0"/>
              <a:t> </a:t>
            </a:r>
            <a:r>
              <a:rPr lang="en-CA" b="0" dirty="0">
                <a:latin typeface="Calibri" panose="020F0502020204030204" pitchFamily="34" charset="0"/>
              </a:rPr>
              <a:t>Which Regulations &amp; Guidelines apply?</a:t>
            </a:r>
          </a:p>
        </p:txBody>
      </p:sp>
      <p:graphicFrame>
        <p:nvGraphicFramePr>
          <p:cNvPr id="4" name="Table 3"/>
          <p:cNvGraphicFramePr>
            <a:graphicFrameLocks noGrp="1"/>
          </p:cNvGraphicFramePr>
          <p:nvPr>
            <p:extLst>
              <p:ext uri="{D42A27DB-BD31-4B8C-83A1-F6EECF244321}">
                <p14:modId xmlns:p14="http://schemas.microsoft.com/office/powerpoint/2010/main" val="1499561821"/>
              </p:ext>
            </p:extLst>
          </p:nvPr>
        </p:nvGraphicFramePr>
        <p:xfrm>
          <a:off x="457200" y="1046468"/>
          <a:ext cx="8229600" cy="4860909"/>
        </p:xfrm>
        <a:graphic>
          <a:graphicData uri="http://schemas.openxmlformats.org/drawingml/2006/table">
            <a:tbl>
              <a:tblPr firstRow="1" bandRow="1">
                <a:tableStyleId>{D27102A9-8310-4765-A935-A1911B00CA55}</a:tableStyleId>
              </a:tblPr>
              <a:tblGrid>
                <a:gridCol w="3866445">
                  <a:extLst>
                    <a:ext uri="{9D8B030D-6E8A-4147-A177-3AD203B41FA5}">
                      <a16:colId xmlns:a16="http://schemas.microsoft.com/office/drawing/2014/main" val="3059286335"/>
                    </a:ext>
                  </a:extLst>
                </a:gridCol>
                <a:gridCol w="4363155">
                  <a:extLst>
                    <a:ext uri="{9D8B030D-6E8A-4147-A177-3AD203B41FA5}">
                      <a16:colId xmlns:a16="http://schemas.microsoft.com/office/drawing/2014/main" val="2059850314"/>
                    </a:ext>
                  </a:extLst>
                </a:gridCol>
              </a:tblGrid>
              <a:tr h="431237">
                <a:tc>
                  <a:txBody>
                    <a:bodyPr/>
                    <a:lstStyle/>
                    <a:p>
                      <a:r>
                        <a:rPr lang="en-US" sz="1600" dirty="0"/>
                        <a:t>Criteria</a:t>
                      </a:r>
                    </a:p>
                  </a:txBody>
                  <a:tcPr/>
                </a:tc>
                <a:tc>
                  <a:txBody>
                    <a:bodyPr/>
                    <a:lstStyle/>
                    <a:p>
                      <a:r>
                        <a:rPr lang="en-US" sz="1600" dirty="0"/>
                        <a:t>Regulations &amp; Guidelines</a:t>
                      </a:r>
                    </a:p>
                  </a:txBody>
                  <a:tcPr/>
                </a:tc>
                <a:extLst>
                  <a:ext uri="{0D108BD9-81ED-4DB2-BD59-A6C34878D82A}">
                    <a16:rowId xmlns:a16="http://schemas.microsoft.com/office/drawing/2014/main" val="1258597631"/>
                  </a:ext>
                </a:extLst>
              </a:tr>
              <a:tr h="1161598">
                <a:tc>
                  <a:txBody>
                    <a:bodyPr/>
                    <a:lstStyle/>
                    <a:p>
                      <a:r>
                        <a:rPr lang="en-US" sz="1600" dirty="0"/>
                        <a:t>All</a:t>
                      </a:r>
                      <a:r>
                        <a:rPr lang="en-US" sz="1600" baseline="0" dirty="0"/>
                        <a:t> research involving human subjects</a:t>
                      </a:r>
                      <a:endParaRPr lang="en-US" sz="1600" dirty="0"/>
                    </a:p>
                  </a:txBody>
                  <a:tcPr/>
                </a:tc>
                <a:tc>
                  <a:txBody>
                    <a:bodyPr/>
                    <a:lstStyle/>
                    <a:p>
                      <a:r>
                        <a:rPr lang="en-US" sz="1600" dirty="0">
                          <a:solidFill>
                            <a:srgbClr val="0070C0"/>
                          </a:solidFill>
                        </a:rPr>
                        <a:t>Nuremburg Code</a:t>
                      </a:r>
                    </a:p>
                    <a:p>
                      <a:r>
                        <a:rPr lang="en-US" sz="1600" dirty="0">
                          <a:solidFill>
                            <a:srgbClr val="0070C0"/>
                          </a:solidFill>
                        </a:rPr>
                        <a:t>Declaration</a:t>
                      </a:r>
                      <a:r>
                        <a:rPr lang="en-US" sz="1600" baseline="0" dirty="0">
                          <a:solidFill>
                            <a:srgbClr val="0070C0"/>
                          </a:solidFill>
                        </a:rPr>
                        <a:t> of Helsinki</a:t>
                      </a:r>
                    </a:p>
                    <a:p>
                      <a:r>
                        <a:rPr lang="en-US" sz="1600" baseline="0" dirty="0">
                          <a:solidFill>
                            <a:srgbClr val="0070C0"/>
                          </a:solidFill>
                        </a:rPr>
                        <a:t>ICH Good Clinical Practice</a:t>
                      </a:r>
                      <a:endParaRPr lang="en-US" sz="1600" baseline="0" dirty="0"/>
                    </a:p>
                    <a:p>
                      <a:r>
                        <a:rPr lang="en-US" sz="1600" baseline="0" dirty="0"/>
                        <a:t>Local Requirements (e.g. REB)</a:t>
                      </a:r>
                      <a:endParaRPr lang="en-US" sz="1600" dirty="0"/>
                    </a:p>
                  </a:txBody>
                  <a:tcPr/>
                </a:tc>
                <a:extLst>
                  <a:ext uri="{0D108BD9-81ED-4DB2-BD59-A6C34878D82A}">
                    <a16:rowId xmlns:a16="http://schemas.microsoft.com/office/drawing/2014/main" val="2933485153"/>
                  </a:ext>
                </a:extLst>
              </a:tr>
              <a:tr h="630582">
                <a:tc>
                  <a:txBody>
                    <a:bodyPr/>
                    <a:lstStyle/>
                    <a:p>
                      <a:r>
                        <a:rPr lang="en-US" sz="1600" dirty="0"/>
                        <a:t>Human research funded by Canadian</a:t>
                      </a:r>
                      <a:r>
                        <a:rPr lang="en-US" sz="1600" baseline="0" dirty="0"/>
                        <a:t> federal granting agencies (e.g. CIHR)</a:t>
                      </a:r>
                      <a:endParaRPr lang="en-US" sz="1600" dirty="0"/>
                    </a:p>
                  </a:txBody>
                  <a:tcPr/>
                </a:tc>
                <a:tc>
                  <a:txBody>
                    <a:bodyPr/>
                    <a:lstStyle/>
                    <a:p>
                      <a:r>
                        <a:rPr lang="en-US" sz="1600" dirty="0">
                          <a:solidFill>
                            <a:srgbClr val="0070C0"/>
                          </a:solidFill>
                        </a:rPr>
                        <a:t>Tri</a:t>
                      </a:r>
                      <a:r>
                        <a:rPr lang="en-US" sz="1600" baseline="0" dirty="0">
                          <a:solidFill>
                            <a:srgbClr val="0070C0"/>
                          </a:solidFill>
                        </a:rPr>
                        <a:t> Council Policy Statement (TCPS)</a:t>
                      </a:r>
                      <a:endParaRPr lang="en-US" sz="1600" dirty="0">
                        <a:solidFill>
                          <a:srgbClr val="0070C0"/>
                        </a:solidFill>
                      </a:endParaRPr>
                    </a:p>
                  </a:txBody>
                  <a:tcPr/>
                </a:tc>
                <a:extLst>
                  <a:ext uri="{0D108BD9-81ED-4DB2-BD59-A6C34878D82A}">
                    <a16:rowId xmlns:a16="http://schemas.microsoft.com/office/drawing/2014/main" val="1024256086"/>
                  </a:ext>
                </a:extLst>
              </a:tr>
              <a:tr h="752713">
                <a:tc>
                  <a:txBody>
                    <a:bodyPr/>
                    <a:lstStyle/>
                    <a:p>
                      <a:r>
                        <a:rPr lang="en-US" sz="1600" dirty="0"/>
                        <a:t>Clinical Trials Involving</a:t>
                      </a:r>
                      <a:r>
                        <a:rPr lang="en-US" sz="1600" baseline="0" dirty="0"/>
                        <a:t> Drugs</a:t>
                      </a:r>
                      <a:endParaRPr lang="en-US" sz="1600" dirty="0"/>
                    </a:p>
                  </a:txBody>
                  <a:tcPr/>
                </a:tc>
                <a:tc>
                  <a:txBody>
                    <a:bodyPr/>
                    <a:lstStyle/>
                    <a:p>
                      <a:r>
                        <a:rPr lang="en-US" sz="1600" dirty="0">
                          <a:solidFill>
                            <a:srgbClr val="0070C0"/>
                          </a:solidFill>
                        </a:rPr>
                        <a:t>Canada – Food and Drugs Act</a:t>
                      </a:r>
                      <a:endParaRPr lang="en-US" sz="1600" dirty="0"/>
                    </a:p>
                    <a:p>
                      <a:r>
                        <a:rPr lang="en-US" sz="1600" dirty="0">
                          <a:solidFill>
                            <a:srgbClr val="0070C0"/>
                          </a:solidFill>
                        </a:rPr>
                        <a:t>US – FDA Regulations</a:t>
                      </a:r>
                    </a:p>
                  </a:txBody>
                  <a:tcPr/>
                </a:tc>
                <a:extLst>
                  <a:ext uri="{0D108BD9-81ED-4DB2-BD59-A6C34878D82A}">
                    <a16:rowId xmlns:a16="http://schemas.microsoft.com/office/drawing/2014/main" val="3760470169"/>
                  </a:ext>
                </a:extLst>
              </a:tr>
              <a:tr h="630582">
                <a:tc>
                  <a:txBody>
                    <a:bodyPr/>
                    <a:lstStyle/>
                    <a:p>
                      <a:r>
                        <a:rPr lang="en-US" sz="1600" dirty="0"/>
                        <a:t>Clinical Trials</a:t>
                      </a:r>
                      <a:r>
                        <a:rPr lang="en-US" sz="1600" baseline="0" dirty="0"/>
                        <a:t> Involving Natural Health Products</a:t>
                      </a:r>
                      <a:endParaRPr lang="en-US" sz="1600" dirty="0"/>
                    </a:p>
                  </a:txBody>
                  <a:tcPr/>
                </a:tc>
                <a:tc>
                  <a:txBody>
                    <a:bodyPr/>
                    <a:lstStyle/>
                    <a:p>
                      <a:r>
                        <a:rPr lang="en-US" sz="1600" dirty="0"/>
                        <a:t>NHP Regulations</a:t>
                      </a:r>
                    </a:p>
                  </a:txBody>
                  <a:tcPr/>
                </a:tc>
                <a:extLst>
                  <a:ext uri="{0D108BD9-81ED-4DB2-BD59-A6C34878D82A}">
                    <a16:rowId xmlns:a16="http://schemas.microsoft.com/office/drawing/2014/main" val="931990143"/>
                  </a:ext>
                </a:extLst>
              </a:tr>
              <a:tr h="431237">
                <a:tc>
                  <a:txBody>
                    <a:bodyPr/>
                    <a:lstStyle/>
                    <a:p>
                      <a:r>
                        <a:rPr lang="en-US" sz="1600" dirty="0"/>
                        <a:t>Clinical</a:t>
                      </a:r>
                      <a:r>
                        <a:rPr lang="en-US" sz="1600" baseline="0" dirty="0"/>
                        <a:t> Trials Involved Medical Devices</a:t>
                      </a:r>
                      <a:endParaRPr lang="en-US" sz="1600" dirty="0"/>
                    </a:p>
                  </a:txBody>
                  <a:tcPr/>
                </a:tc>
                <a:tc>
                  <a:txBody>
                    <a:bodyPr/>
                    <a:lstStyle/>
                    <a:p>
                      <a:r>
                        <a:rPr lang="en-US" sz="1600" dirty="0"/>
                        <a:t>Medical Device Regulations</a:t>
                      </a:r>
                    </a:p>
                  </a:txBody>
                  <a:tcPr/>
                </a:tc>
                <a:extLst>
                  <a:ext uri="{0D108BD9-81ED-4DB2-BD59-A6C34878D82A}">
                    <a16:rowId xmlns:a16="http://schemas.microsoft.com/office/drawing/2014/main" val="319087848"/>
                  </a:ext>
                </a:extLst>
              </a:tr>
              <a:tr h="630582">
                <a:tc>
                  <a:txBody>
                    <a:bodyPr/>
                    <a:lstStyle/>
                    <a:p>
                      <a:r>
                        <a:rPr lang="en-US" sz="1600" dirty="0"/>
                        <a:t>Human research funded by US federal funds (e.g. NIH)</a:t>
                      </a:r>
                    </a:p>
                    <a:p>
                      <a:endParaRPr lang="en-US" sz="1600" dirty="0"/>
                    </a:p>
                  </a:txBody>
                  <a:tcPr/>
                </a:tc>
                <a:tc>
                  <a:txBody>
                    <a:bodyPr/>
                    <a:lstStyle/>
                    <a:p>
                      <a:r>
                        <a:rPr lang="en-US" sz="1600" dirty="0"/>
                        <a:t>US Federal Regulations (e.g. OHRP)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Clinical Trial Monitoring Branch Guidelines (CTMB)</a:t>
                      </a:r>
                    </a:p>
                  </a:txBody>
                  <a:tcPr/>
                </a:tc>
                <a:extLst>
                  <a:ext uri="{0D108BD9-81ED-4DB2-BD59-A6C34878D82A}">
                    <a16:rowId xmlns:a16="http://schemas.microsoft.com/office/drawing/2014/main" val="3095059851"/>
                  </a:ext>
                </a:extLst>
              </a:tr>
            </a:tbl>
          </a:graphicData>
        </a:graphic>
      </p:graphicFrame>
    </p:spTree>
    <p:extLst>
      <p:ext uri="{BB962C8B-B14F-4D97-AF65-F5344CB8AC3E}">
        <p14:creationId xmlns:p14="http://schemas.microsoft.com/office/powerpoint/2010/main" val="42414806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752600" y="228600"/>
            <a:ext cx="5543550" cy="810816"/>
          </a:xfrm>
        </p:spPr>
        <p:txBody>
          <a:bodyPr/>
          <a:lstStyle/>
          <a:p>
            <a:r>
              <a:rPr lang="en-US" altLang="en-US" dirty="0"/>
              <a:t>Reporting (II)</a:t>
            </a:r>
          </a:p>
        </p:txBody>
      </p:sp>
      <p:sp>
        <p:nvSpPr>
          <p:cNvPr id="36867" name="Content Placeholder 2"/>
          <p:cNvSpPr>
            <a:spLocks noGrp="1"/>
          </p:cNvSpPr>
          <p:nvPr>
            <p:ph idx="1"/>
          </p:nvPr>
        </p:nvSpPr>
        <p:spPr>
          <a:xfrm>
            <a:off x="609600" y="990600"/>
            <a:ext cx="8001000" cy="5181600"/>
          </a:xfrm>
        </p:spPr>
        <p:txBody>
          <a:bodyPr>
            <a:normAutofit/>
          </a:bodyPr>
          <a:lstStyle/>
          <a:p>
            <a:r>
              <a:rPr lang="en-US" altLang="en-US" dirty="0"/>
              <a:t>Observations are listed and a response to each is required. The observations noted determine the overall rating for the inspection:</a:t>
            </a:r>
          </a:p>
          <a:p>
            <a:pPr marL="457200" lvl="1" indent="-457200">
              <a:buFont typeface="+mj-lt"/>
              <a:buAutoNum type="arabicPeriod"/>
            </a:pPr>
            <a:r>
              <a:rPr lang="en-US" altLang="en-US" sz="2400" dirty="0"/>
              <a:t>Compliant = “C”</a:t>
            </a:r>
          </a:p>
          <a:p>
            <a:pPr lvl="2"/>
            <a:r>
              <a:rPr lang="en-US" altLang="en-US" dirty="0"/>
              <a:t>Assigned when few major or only minor observations are noted</a:t>
            </a:r>
          </a:p>
          <a:p>
            <a:pPr lvl="2"/>
            <a:endParaRPr lang="en-US" altLang="en-US" dirty="0"/>
          </a:p>
          <a:p>
            <a:pPr marL="457200" lvl="1" indent="-457200">
              <a:buFont typeface="+mj-lt"/>
              <a:buAutoNum type="arabicPeriod"/>
            </a:pPr>
            <a:r>
              <a:rPr lang="en-US" altLang="en-US" sz="2400" dirty="0"/>
              <a:t>Non Compliant = “NC”</a:t>
            </a:r>
          </a:p>
          <a:p>
            <a:pPr lvl="2"/>
            <a:r>
              <a:rPr lang="en-US" altLang="en-US" dirty="0"/>
              <a:t>Assigned when one or more critical observations, or;</a:t>
            </a:r>
          </a:p>
          <a:p>
            <a:pPr lvl="2"/>
            <a:r>
              <a:rPr lang="en-US" altLang="en-US" dirty="0"/>
              <a:t>Repetitive  or multiple major observations reported </a:t>
            </a:r>
          </a:p>
          <a:p>
            <a:pPr lvl="2"/>
            <a:r>
              <a:rPr lang="en-US" altLang="en-US" dirty="0"/>
              <a:t>Inspection findings are discussed with the review directorate</a:t>
            </a:r>
          </a:p>
          <a:p>
            <a:pPr lvl="2"/>
            <a:r>
              <a:rPr lang="en-US" altLang="en-US" dirty="0"/>
              <a:t>Action to be take may include suspension or cancellation of the clinical trial</a:t>
            </a:r>
          </a:p>
        </p:txBody>
      </p:sp>
    </p:spTree>
    <p:extLst>
      <p:ext uri="{BB962C8B-B14F-4D97-AF65-F5344CB8AC3E}">
        <p14:creationId xmlns:p14="http://schemas.microsoft.com/office/powerpoint/2010/main" val="25595356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HC Drug and Health Product Inspection Database</a:t>
            </a:r>
          </a:p>
        </p:txBody>
      </p:sp>
      <p:sp>
        <p:nvSpPr>
          <p:cNvPr id="3" name="Content Placeholder 2"/>
          <p:cNvSpPr>
            <a:spLocks noGrp="1"/>
          </p:cNvSpPr>
          <p:nvPr>
            <p:ph idx="1"/>
          </p:nvPr>
        </p:nvSpPr>
        <p:spPr>
          <a:xfrm>
            <a:off x="323528" y="1484786"/>
            <a:ext cx="8496944" cy="1029815"/>
          </a:xfrm>
        </p:spPr>
        <p:txBody>
          <a:bodyPr/>
          <a:lstStyle/>
          <a:p>
            <a:r>
              <a:rPr lang="en-US" sz="1800" dirty="0">
                <a:hlinkClick r:id="rId2"/>
              </a:rPr>
              <a:t>http://www.healthycanadians.gc.ca/apps/gcp-bpc/index-en.html</a:t>
            </a:r>
            <a:endParaRPr lang="en-US" sz="1800" dirty="0"/>
          </a:p>
          <a:p>
            <a:r>
              <a:rPr lang="en-US" sz="1800" dirty="0">
                <a:cs typeface="Calibri" panose="020F0502020204030204" pitchFamily="34" charset="0"/>
              </a:rPr>
              <a:t>Clinical Trial Inspection Results started publishing on Dec 11, 2015 - includes</a:t>
            </a:r>
            <a:r>
              <a:rPr lang="en-US" sz="1800" dirty="0">
                <a:solidFill>
                  <a:srgbClr val="404040"/>
                </a:solidFill>
                <a:cs typeface="Calibri" panose="020F0502020204030204" pitchFamily="34" charset="0"/>
              </a:rPr>
              <a:t> clinical trial inspections conducted since Jan 1, 2012</a:t>
            </a:r>
            <a:endParaRPr lang="en-US" sz="1600" dirty="0">
              <a:solidFill>
                <a:srgbClr val="404040"/>
              </a:solidFill>
              <a:cs typeface="Calibri" panose="020F0502020204030204" pitchFamily="34" charset="0"/>
            </a:endParaRPr>
          </a:p>
          <a:p>
            <a:endParaRPr lang="en-US" dirty="0"/>
          </a:p>
        </p:txBody>
      </p:sp>
      <p:sp>
        <p:nvSpPr>
          <p:cNvPr id="4" name="Slide Number Placeholder 3"/>
          <p:cNvSpPr>
            <a:spLocks noGrp="1"/>
          </p:cNvSpPr>
          <p:nvPr>
            <p:ph type="sldNum" sz="quarter" idx="12"/>
          </p:nvPr>
        </p:nvSpPr>
        <p:spPr/>
        <p:txBody>
          <a:bodyPr>
            <a:normAutofit/>
          </a:bodyPr>
          <a:lstStyle/>
          <a:p>
            <a:fld id="{2754ED01-E2A0-4C1E-8E21-014B99041579}" type="slidenum">
              <a:rPr lang="en-US" smtClean="0"/>
              <a:pPr/>
              <a:t>41</a:t>
            </a:fld>
            <a:endParaRPr lang="en-US"/>
          </a:p>
        </p:txBody>
      </p:sp>
      <p:pic>
        <p:nvPicPr>
          <p:cNvPr id="5" name="Picture 4"/>
          <p:cNvPicPr>
            <a:picLocks noChangeAspect="1"/>
          </p:cNvPicPr>
          <p:nvPr/>
        </p:nvPicPr>
        <p:blipFill>
          <a:blip r:embed="rId3"/>
          <a:stretch>
            <a:fillRect/>
          </a:stretch>
        </p:blipFill>
        <p:spPr>
          <a:xfrm>
            <a:off x="1676400" y="2438401"/>
            <a:ext cx="6248400" cy="3542571"/>
          </a:xfrm>
          <a:prstGeom prst="rect">
            <a:avLst/>
          </a:prstGeom>
        </p:spPr>
      </p:pic>
    </p:spTree>
    <p:extLst>
      <p:ext uri="{BB962C8B-B14F-4D97-AF65-F5344CB8AC3E}">
        <p14:creationId xmlns:p14="http://schemas.microsoft.com/office/powerpoint/2010/main" val="26054374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dirty="0"/>
              <a:t>Examples</a:t>
            </a:r>
          </a:p>
        </p:txBody>
      </p:sp>
      <p:sp>
        <p:nvSpPr>
          <p:cNvPr id="14339" name="Text Placeholder 4"/>
          <p:cNvSpPr>
            <a:spLocks noGrp="1"/>
          </p:cNvSpPr>
          <p:nvPr>
            <p:ph type="body" idx="1"/>
          </p:nvPr>
        </p:nvSpPr>
        <p:spPr/>
        <p:txBody>
          <a:bodyPr/>
          <a:lstStyle/>
          <a:p>
            <a:r>
              <a:rPr lang="en-US" sz="2400" b="1" dirty="0"/>
              <a:t>NB: Clinically Appropriate ≠ Acceptable</a:t>
            </a:r>
          </a:p>
        </p:txBody>
      </p:sp>
    </p:spTree>
    <p:extLst>
      <p:ext uri="{BB962C8B-B14F-4D97-AF65-F5344CB8AC3E}">
        <p14:creationId xmlns:p14="http://schemas.microsoft.com/office/powerpoint/2010/main" val="1741931346"/>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Observations</a:t>
            </a:r>
          </a:p>
        </p:txBody>
      </p:sp>
      <p:sp>
        <p:nvSpPr>
          <p:cNvPr id="3" name="Content Placeholder 2"/>
          <p:cNvSpPr>
            <a:spLocks noGrp="1"/>
          </p:cNvSpPr>
          <p:nvPr>
            <p:ph idx="1"/>
          </p:nvPr>
        </p:nvSpPr>
        <p:spPr/>
        <p:txBody>
          <a:bodyPr>
            <a:normAutofit/>
          </a:bodyPr>
          <a:lstStyle/>
          <a:p>
            <a:endParaRPr lang="en-US" dirty="0"/>
          </a:p>
          <a:p>
            <a:pPr marL="0" indent="0"/>
            <a:endParaRPr lang="en-US" dirty="0"/>
          </a:p>
          <a:p>
            <a:pPr marL="0" indent="0"/>
            <a:endParaRPr lang="en-US" dirty="0"/>
          </a:p>
          <a:p>
            <a:pPr marL="0" indent="0"/>
            <a:r>
              <a:rPr lang="en-US" dirty="0"/>
              <a:t>GCP Sponsor's obligations: C.05.010 C.05.010(b) 	</a:t>
            </a:r>
          </a:p>
          <a:p>
            <a:pPr marL="342900" indent="-342900"/>
            <a:r>
              <a:rPr lang="en-US" dirty="0"/>
              <a:t>The clinical trial was not conducted according to the protocol.</a:t>
            </a:r>
          </a:p>
          <a:p>
            <a:pPr marL="794448" lvl="3" indent="-342900"/>
            <a:r>
              <a:rPr lang="en-US" dirty="0"/>
              <a:t>Eligibility / baseline exams not done within protocol mandated timelines.</a:t>
            </a:r>
          </a:p>
          <a:p>
            <a:pPr marL="908748" lvl="3" indent="-457200"/>
            <a:r>
              <a:rPr lang="en-US" dirty="0"/>
              <a:t>Documentation of review by QI prior to randomization </a:t>
            </a:r>
          </a:p>
          <a:p>
            <a:pPr marL="908748" lvl="3" indent="-457200"/>
            <a:r>
              <a:rPr lang="en-US" dirty="0"/>
              <a:t>Abnormal results should be assessed for clinical significance.</a:t>
            </a:r>
          </a:p>
          <a:p>
            <a:pPr marL="342900" indent="-342900"/>
            <a:endParaRPr lang="en-US" dirty="0"/>
          </a:p>
          <a:p>
            <a:endParaRPr lang="en-US" dirty="0"/>
          </a:p>
          <a:p>
            <a:pPr marL="342900" indent="-342900"/>
            <a:endParaRPr lang="en-US" dirty="0"/>
          </a:p>
        </p:txBody>
      </p:sp>
      <p:sp>
        <p:nvSpPr>
          <p:cNvPr id="4" name="Slide Number Placeholder 3"/>
          <p:cNvSpPr>
            <a:spLocks noGrp="1"/>
          </p:cNvSpPr>
          <p:nvPr>
            <p:ph type="sldNum" sz="quarter" idx="12"/>
          </p:nvPr>
        </p:nvSpPr>
        <p:spPr/>
        <p:txBody>
          <a:bodyPr>
            <a:normAutofit/>
          </a:bodyPr>
          <a:lstStyle/>
          <a:p>
            <a:fld id="{2754ED01-E2A0-4C1E-8E21-014B99041579}" type="slidenum">
              <a:rPr lang="en-US" smtClean="0"/>
              <a:pPr/>
              <a:t>43</a:t>
            </a:fld>
            <a:endParaRPr lang="en-US"/>
          </a:p>
        </p:txBody>
      </p:sp>
    </p:spTree>
    <p:extLst>
      <p:ext uri="{BB962C8B-B14F-4D97-AF65-F5344CB8AC3E}">
        <p14:creationId xmlns:p14="http://schemas.microsoft.com/office/powerpoint/2010/main" val="17355836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a:t>
            </a:r>
          </a:p>
        </p:txBody>
      </p:sp>
      <p:sp>
        <p:nvSpPr>
          <p:cNvPr id="3" name="Content Placeholder 2"/>
          <p:cNvSpPr>
            <a:spLocks noGrp="1"/>
          </p:cNvSpPr>
          <p:nvPr>
            <p:ph idx="1"/>
          </p:nvPr>
        </p:nvSpPr>
        <p:spPr/>
        <p:txBody>
          <a:bodyPr numCol="2">
            <a:normAutofit/>
          </a:bodyPr>
          <a:lstStyle/>
          <a:p>
            <a:pPr marL="342900" indent="-342900"/>
            <a:r>
              <a:rPr lang="en-US" dirty="0"/>
              <a:t>Documentation should be present that the investigator reviewed investigations prior to enrolment / treatment</a:t>
            </a:r>
          </a:p>
          <a:p>
            <a:pPr marL="342900" indent="-342900"/>
            <a:r>
              <a:rPr lang="en-US" dirty="0"/>
              <a:t>Review can be documented by initialing the report or by commenting in the dictated note, including clinical significance.</a:t>
            </a:r>
          </a:p>
        </p:txBody>
      </p:sp>
      <p:sp>
        <p:nvSpPr>
          <p:cNvPr id="4" name="Slide Number Placeholder 3"/>
          <p:cNvSpPr>
            <a:spLocks noGrp="1"/>
          </p:cNvSpPr>
          <p:nvPr>
            <p:ph type="sldNum" sz="quarter" idx="12"/>
          </p:nvPr>
        </p:nvSpPr>
        <p:spPr/>
        <p:txBody>
          <a:bodyPr>
            <a:normAutofit/>
          </a:bodyPr>
          <a:lstStyle/>
          <a:p>
            <a:fld id="{2754ED01-E2A0-4C1E-8E21-014B99041579}" type="slidenum">
              <a:rPr lang="en-US" smtClean="0"/>
              <a:pPr/>
              <a:t>44</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6104" y="2273465"/>
            <a:ext cx="2762250" cy="2941796"/>
          </a:xfrm>
          <a:prstGeom prst="rect">
            <a:avLst/>
          </a:prstGeom>
        </p:spPr>
      </p:pic>
    </p:spTree>
    <p:extLst>
      <p:ext uri="{BB962C8B-B14F-4D97-AF65-F5344CB8AC3E}">
        <p14:creationId xmlns:p14="http://schemas.microsoft.com/office/powerpoint/2010/main" val="28820101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Observations</a:t>
            </a:r>
          </a:p>
        </p:txBody>
      </p:sp>
      <p:sp>
        <p:nvSpPr>
          <p:cNvPr id="3" name="Content Placeholder 2"/>
          <p:cNvSpPr>
            <a:spLocks noGrp="1"/>
          </p:cNvSpPr>
          <p:nvPr>
            <p:ph idx="1"/>
          </p:nvPr>
        </p:nvSpPr>
        <p:spPr/>
        <p:txBody>
          <a:bodyPr>
            <a:normAutofit/>
          </a:bodyPr>
          <a:lstStyle/>
          <a:p>
            <a:pPr marL="0" indent="0"/>
            <a:endParaRPr lang="en-US" dirty="0"/>
          </a:p>
          <a:p>
            <a:pPr marL="0" indent="0"/>
            <a:endParaRPr lang="en-US" dirty="0"/>
          </a:p>
          <a:p>
            <a:pPr marL="0" indent="0"/>
            <a:endParaRPr lang="en-US" dirty="0"/>
          </a:p>
          <a:p>
            <a:pPr marL="0" indent="0"/>
            <a:r>
              <a:rPr lang="en-US" dirty="0"/>
              <a:t>GCP Sponsor's obligations: C.05.012 C.05.012(1) 	</a:t>
            </a:r>
          </a:p>
          <a:p>
            <a:pPr marL="342900" indent="-342900"/>
            <a:r>
              <a:rPr lang="en-US" dirty="0"/>
              <a:t>The clinical trial records had errors and/or missing information that did not allow for complete and accurate reporting, interpretation, and verification	</a:t>
            </a:r>
          </a:p>
          <a:p>
            <a:pPr marL="0" indent="0"/>
            <a:endParaRPr lang="en-US" dirty="0"/>
          </a:p>
        </p:txBody>
      </p:sp>
      <p:sp>
        <p:nvSpPr>
          <p:cNvPr id="4" name="Slide Number Placeholder 3"/>
          <p:cNvSpPr>
            <a:spLocks noGrp="1"/>
          </p:cNvSpPr>
          <p:nvPr>
            <p:ph type="sldNum" sz="quarter" idx="12"/>
          </p:nvPr>
        </p:nvSpPr>
        <p:spPr/>
        <p:txBody>
          <a:bodyPr>
            <a:normAutofit/>
          </a:bodyPr>
          <a:lstStyle/>
          <a:p>
            <a:fld id="{2754ED01-E2A0-4C1E-8E21-014B99041579}" type="slidenum">
              <a:rPr lang="en-US" smtClean="0"/>
              <a:pPr/>
              <a:t>45</a:t>
            </a:fld>
            <a:endParaRPr lang="en-US"/>
          </a:p>
        </p:txBody>
      </p:sp>
    </p:spTree>
    <p:extLst>
      <p:ext uri="{BB962C8B-B14F-4D97-AF65-F5344CB8AC3E}">
        <p14:creationId xmlns:p14="http://schemas.microsoft.com/office/powerpoint/2010/main" val="37401167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a:t>
            </a:r>
          </a:p>
        </p:txBody>
      </p:sp>
      <p:sp>
        <p:nvSpPr>
          <p:cNvPr id="3" name="Content Placeholder 2"/>
          <p:cNvSpPr>
            <a:spLocks noGrp="1"/>
          </p:cNvSpPr>
          <p:nvPr>
            <p:ph idx="1"/>
          </p:nvPr>
        </p:nvSpPr>
        <p:spPr/>
        <p:txBody>
          <a:bodyPr/>
          <a:lstStyle/>
          <a:p>
            <a:pPr marL="0" indent="0"/>
            <a:r>
              <a:rPr lang="en-US" dirty="0"/>
              <a:t>Documentation must be present to confirm the protocol was followed.</a:t>
            </a:r>
          </a:p>
        </p:txBody>
      </p:sp>
      <p:sp>
        <p:nvSpPr>
          <p:cNvPr id="4" name="Slide Number Placeholder 3"/>
          <p:cNvSpPr>
            <a:spLocks noGrp="1"/>
          </p:cNvSpPr>
          <p:nvPr>
            <p:ph type="sldNum" sz="quarter" idx="12"/>
          </p:nvPr>
        </p:nvSpPr>
        <p:spPr/>
        <p:txBody>
          <a:bodyPr>
            <a:normAutofit/>
          </a:bodyPr>
          <a:lstStyle/>
          <a:p>
            <a:fld id="{2754ED01-E2A0-4C1E-8E21-014B99041579}" type="slidenum">
              <a:rPr lang="en-US" smtClean="0"/>
              <a:pPr/>
              <a:t>46</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50506" y="2596754"/>
            <a:ext cx="1524194" cy="2432447"/>
          </a:xfrm>
          <a:prstGeom prst="rect">
            <a:avLst/>
          </a:prstGeom>
        </p:spPr>
      </p:pic>
    </p:spTree>
    <p:extLst>
      <p:ext uri="{BB962C8B-B14F-4D97-AF65-F5344CB8AC3E}">
        <p14:creationId xmlns:p14="http://schemas.microsoft.com/office/powerpoint/2010/main" val="8296150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Observation</a:t>
            </a:r>
          </a:p>
        </p:txBody>
      </p:sp>
      <p:sp>
        <p:nvSpPr>
          <p:cNvPr id="3" name="Content Placeholder 2"/>
          <p:cNvSpPr>
            <a:spLocks noGrp="1"/>
          </p:cNvSpPr>
          <p:nvPr>
            <p:ph idx="1"/>
          </p:nvPr>
        </p:nvSpPr>
        <p:spPr/>
        <p:txBody>
          <a:bodyPr>
            <a:normAutofit/>
          </a:bodyPr>
          <a:lstStyle/>
          <a:p>
            <a:endParaRPr lang="en-US" dirty="0"/>
          </a:p>
          <a:p>
            <a:endParaRPr lang="en-US" dirty="0"/>
          </a:p>
          <a:p>
            <a:endParaRPr lang="en-US" dirty="0"/>
          </a:p>
          <a:p>
            <a:r>
              <a:rPr lang="en-US" dirty="0"/>
              <a:t>GCP Sponsor's obligations: C.05.010 C.05.01O(j) 	</a:t>
            </a:r>
          </a:p>
          <a:p>
            <a:pPr marL="342900" indent="-342900"/>
            <a:r>
              <a:rPr lang="en-US" dirty="0"/>
              <a:t>The drug was not handled and stored in keeping with Good Manufacturing Practices</a:t>
            </a:r>
          </a:p>
          <a:p>
            <a:pPr marL="680148" lvl="2" indent="-457200"/>
            <a:r>
              <a:rPr lang="en-US" dirty="0"/>
              <a:t>After </a:t>
            </a:r>
            <a:r>
              <a:rPr lang="en-US" dirty="0" err="1"/>
              <a:t>overlabeling</a:t>
            </a:r>
            <a:r>
              <a:rPr lang="en-US" dirty="0"/>
              <a:t> with the new label, the old expiry date was not obscured resulting in the label displaying two expiry dates. </a:t>
            </a:r>
          </a:p>
          <a:p>
            <a:pPr marL="680148" lvl="2" indent="-457200"/>
            <a:r>
              <a:rPr lang="en-US" dirty="0"/>
              <a:t>As per site's Master Drug Accountability Log, study drug kits were </a:t>
            </a:r>
            <a:r>
              <a:rPr lang="en-US" dirty="0" err="1"/>
              <a:t>overlabelled</a:t>
            </a:r>
            <a:r>
              <a:rPr lang="en-US" dirty="0"/>
              <a:t> whereas as per the record they were already dispensed – the labelling done lacked oversight including the number of kits </a:t>
            </a:r>
            <a:r>
              <a:rPr lang="en-US" dirty="0" err="1"/>
              <a:t>overlabelled</a:t>
            </a:r>
            <a:r>
              <a:rPr lang="en-US" dirty="0"/>
              <a:t>.</a:t>
            </a:r>
          </a:p>
          <a:p>
            <a:pPr marL="565848" lvl="2" indent="-342900"/>
            <a:endParaRPr lang="en-US" dirty="0"/>
          </a:p>
        </p:txBody>
      </p:sp>
      <p:sp>
        <p:nvSpPr>
          <p:cNvPr id="4" name="Slide Number Placeholder 3"/>
          <p:cNvSpPr>
            <a:spLocks noGrp="1"/>
          </p:cNvSpPr>
          <p:nvPr>
            <p:ph type="sldNum" sz="quarter" idx="12"/>
          </p:nvPr>
        </p:nvSpPr>
        <p:spPr/>
        <p:txBody>
          <a:bodyPr>
            <a:normAutofit/>
          </a:bodyPr>
          <a:lstStyle/>
          <a:p>
            <a:fld id="{2754ED01-E2A0-4C1E-8E21-014B99041579}" type="slidenum">
              <a:rPr lang="en-US" smtClean="0"/>
              <a:pPr/>
              <a:t>47</a:t>
            </a:fld>
            <a:endParaRPr lang="en-US"/>
          </a:p>
        </p:txBody>
      </p:sp>
    </p:spTree>
    <p:extLst>
      <p:ext uri="{BB962C8B-B14F-4D97-AF65-F5344CB8AC3E}">
        <p14:creationId xmlns:p14="http://schemas.microsoft.com/office/powerpoint/2010/main" val="28985530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a:t>
            </a:r>
          </a:p>
        </p:txBody>
      </p:sp>
      <p:sp>
        <p:nvSpPr>
          <p:cNvPr id="3" name="Content Placeholder 2"/>
          <p:cNvSpPr>
            <a:spLocks noGrp="1"/>
          </p:cNvSpPr>
          <p:nvPr>
            <p:ph idx="1"/>
          </p:nvPr>
        </p:nvSpPr>
        <p:spPr/>
        <p:txBody>
          <a:bodyPr>
            <a:normAutofit/>
          </a:bodyPr>
          <a:lstStyle/>
          <a:p>
            <a:pPr marL="342900" indent="-342900"/>
            <a:r>
              <a:rPr lang="en-US" dirty="0"/>
              <a:t>Ensure only one expiry date is present</a:t>
            </a:r>
          </a:p>
          <a:p>
            <a:pPr marL="342900" indent="-342900"/>
            <a:r>
              <a:rPr lang="en-US" dirty="0"/>
              <a:t>The DAL should only record kits being relabeled that were not dispensed prior to the relabeling.</a:t>
            </a:r>
          </a:p>
          <a:p>
            <a:pPr marL="342900" indent="-342900"/>
            <a:r>
              <a:rPr lang="en-US" dirty="0"/>
              <a:t>Updated templates for relabeling have been developed by CCTG.</a:t>
            </a:r>
          </a:p>
          <a:p>
            <a:pPr marL="342900" indent="-342900"/>
            <a:endParaRPr lang="en-US" dirty="0"/>
          </a:p>
        </p:txBody>
      </p:sp>
      <p:sp>
        <p:nvSpPr>
          <p:cNvPr id="4" name="Slide Number Placeholder 3"/>
          <p:cNvSpPr>
            <a:spLocks noGrp="1"/>
          </p:cNvSpPr>
          <p:nvPr>
            <p:ph type="sldNum" sz="quarter" idx="12"/>
          </p:nvPr>
        </p:nvSpPr>
        <p:spPr/>
        <p:txBody>
          <a:bodyPr>
            <a:normAutofit/>
          </a:bodyPr>
          <a:lstStyle/>
          <a:p>
            <a:fld id="{2754ED01-E2A0-4C1E-8E21-014B99041579}" type="slidenum">
              <a:rPr lang="en-US" smtClean="0"/>
              <a:pPr/>
              <a:t>48</a:t>
            </a:fld>
            <a:endParaRPr lang="en-US"/>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02046" y="3200400"/>
            <a:ext cx="3184655" cy="2225278"/>
          </a:xfrm>
          <a:prstGeom prst="rect">
            <a:avLst/>
          </a:prstGeom>
        </p:spPr>
      </p:pic>
    </p:spTree>
    <p:extLst>
      <p:ext uri="{BB962C8B-B14F-4D97-AF65-F5344CB8AC3E}">
        <p14:creationId xmlns:p14="http://schemas.microsoft.com/office/powerpoint/2010/main" val="34746456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04664"/>
            <a:ext cx="8496944" cy="411480"/>
          </a:xfrm>
        </p:spPr>
        <p:txBody>
          <a:bodyPr/>
          <a:lstStyle/>
          <a:p>
            <a:r>
              <a:rPr lang="en-US" sz="2400" dirty="0"/>
              <a:t>Trial not Conducted in Accordance to the Protocol</a:t>
            </a:r>
          </a:p>
        </p:txBody>
      </p:sp>
      <p:sp>
        <p:nvSpPr>
          <p:cNvPr id="3" name="Content Placeholder 2"/>
          <p:cNvSpPr>
            <a:spLocks noGrp="1"/>
          </p:cNvSpPr>
          <p:nvPr>
            <p:ph idx="1"/>
          </p:nvPr>
        </p:nvSpPr>
        <p:spPr>
          <a:xfrm>
            <a:off x="323528" y="1196752"/>
            <a:ext cx="8496944" cy="2356048"/>
          </a:xfrm>
        </p:spPr>
        <p:txBody>
          <a:bodyPr>
            <a:normAutofit fontScale="92500" lnSpcReduction="10000"/>
          </a:bodyPr>
          <a:lstStyle/>
          <a:p>
            <a:r>
              <a:rPr lang="en-US" sz="2000" dirty="0"/>
              <a:t>Day 1 cycle 7 chemotherapy dose not reduced as per protocol. Prednisone local standard dose of 100mg/m2 five times daily given, although protocol dose maximum is 40mg/m2. Patient received 200mg study drug on cycle one and cycle two however protocol mandates dosage be capped at 150mg. </a:t>
            </a:r>
            <a:endParaRPr lang="en-US" dirty="0"/>
          </a:p>
          <a:p>
            <a:r>
              <a:rPr lang="en-US" sz="2000" dirty="0"/>
              <a:t>Quality of Life Questionnaires  assessments of subjects were not being performed on day of planned study drug infusion/treatment as required by the protocol. Site's practice was to perform all assessments on the previous day, followed by study drug infusion the next day.</a:t>
            </a:r>
          </a:p>
          <a:p>
            <a:endParaRPr lang="en-US" sz="2000" dirty="0"/>
          </a:p>
          <a:p>
            <a:endParaRPr lang="en-US" dirty="0"/>
          </a:p>
        </p:txBody>
      </p:sp>
      <p:sp>
        <p:nvSpPr>
          <p:cNvPr id="4" name="Content Placeholder 2"/>
          <p:cNvSpPr txBox="1">
            <a:spLocks/>
          </p:cNvSpPr>
          <p:nvPr/>
        </p:nvSpPr>
        <p:spPr>
          <a:xfrm>
            <a:off x="381000" y="4114800"/>
            <a:ext cx="8496944" cy="1676400"/>
          </a:xfrm>
          <a:prstGeom prst="rect">
            <a:avLst/>
          </a:prstGeom>
          <a:solidFill>
            <a:schemeClr val="accent4"/>
          </a:solidFill>
        </p:spPr>
        <p:txBody>
          <a:bodyPr vert="horz" lIns="91440" tIns="45720" rIns="91440" bIns="45720" rtlCol="0">
            <a:normAutofit fontScale="25000" lnSpcReduction="20000"/>
          </a:bodyPr>
          <a:lstStyle>
            <a:lvl1pPr marL="177800" indent="-177800" algn="l" defTabSz="914400" rtl="0" eaLnBrk="1" latinLnBrk="0" hangingPunct="1">
              <a:spcBef>
                <a:spcPts val="800"/>
              </a:spcBef>
              <a:buClr>
                <a:srgbClr val="519136"/>
              </a:buClr>
              <a:buFont typeface="Arial" panose="020B0604020202020204" pitchFamily="34" charset="0"/>
              <a:buChar char="•"/>
              <a:defRPr sz="2400" b="0" kern="1200">
                <a:solidFill>
                  <a:schemeClr val="tx1"/>
                </a:solidFill>
                <a:latin typeface="Calibri" panose="020F0502020204030204" pitchFamily="34" charset="0"/>
                <a:ea typeface="+mn-ea"/>
                <a:cs typeface="+mn-cs"/>
              </a:defRPr>
            </a:lvl1pPr>
            <a:lvl2pPr marL="173736" indent="-173736" algn="l" defTabSz="914400" rtl="0" eaLnBrk="1" latinLnBrk="0" hangingPunct="1">
              <a:spcBef>
                <a:spcPts val="300"/>
              </a:spcBef>
              <a:buClr>
                <a:srgbClr val="519136"/>
              </a:buClr>
              <a:buFont typeface="Arial" panose="020B0604020202020204" pitchFamily="34" charset="0"/>
              <a:buChar char="•"/>
              <a:defRPr sz="2400" kern="1200">
                <a:solidFill>
                  <a:schemeClr val="tx1"/>
                </a:solidFill>
                <a:latin typeface="Calibri" panose="020F0502020204030204" pitchFamily="34" charset="0"/>
                <a:ea typeface="+mn-ea"/>
                <a:cs typeface="+mn-cs"/>
              </a:defRPr>
            </a:lvl2pPr>
            <a:lvl3pPr marL="402336" indent="-164592" algn="l" defTabSz="914400" rtl="0" eaLnBrk="1" latinLnBrk="0" hangingPunct="1">
              <a:spcBef>
                <a:spcPts val="300"/>
              </a:spcBef>
              <a:buClr>
                <a:srgbClr val="519136"/>
              </a:buClr>
              <a:buFont typeface="Arial" panose="020B0604020202020204" pitchFamily="34" charset="0"/>
              <a:buChar char="•"/>
              <a:defRPr sz="2200" kern="1200">
                <a:solidFill>
                  <a:schemeClr val="tx1"/>
                </a:solidFill>
                <a:latin typeface="Calibri" panose="020F0502020204030204" pitchFamily="34" charset="0"/>
                <a:ea typeface="+mn-ea"/>
                <a:cs typeface="+mn-cs"/>
              </a:defRPr>
            </a:lvl3pPr>
            <a:lvl4pPr marL="630936" indent="-164592" algn="l" defTabSz="914400" rtl="0" eaLnBrk="1" latinLnBrk="0" hangingPunct="1">
              <a:spcBef>
                <a:spcPts val="300"/>
              </a:spcBef>
              <a:buClr>
                <a:srgbClr val="519136"/>
              </a:buClr>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859536" indent="-173736" algn="l" defTabSz="914400" rtl="0" eaLnBrk="1" latinLnBrk="0" hangingPunct="1">
              <a:spcBef>
                <a:spcPts val="300"/>
              </a:spcBef>
              <a:buClr>
                <a:srgbClr val="519136"/>
              </a:buClr>
              <a:buFont typeface="Arial" panose="020B0604020202020204" pitchFamily="34" charset="0"/>
              <a:buChar char="•"/>
              <a:defRPr sz="1800" kern="1200">
                <a:solidFill>
                  <a:schemeClr val="tx1"/>
                </a:solidFill>
                <a:latin typeface="Calibri" panose="020F0502020204030204" pitchFamily="34" charset="0"/>
                <a:ea typeface="+mn-ea"/>
                <a:cs typeface="+mn-cs"/>
              </a:defRPr>
            </a:lvl5pPr>
            <a:lvl6pPr marL="1097280" indent="-173736" algn="l" defTabSz="914400" rtl="0" eaLnBrk="1" latinLnBrk="0" hangingPunct="1">
              <a:spcBef>
                <a:spcPts val="300"/>
              </a:spcBef>
              <a:buClr>
                <a:srgbClr val="519136"/>
              </a:buClr>
              <a:buFont typeface="Arial" panose="020B0604020202020204" pitchFamily="34" charset="0"/>
              <a:buChar char="•"/>
              <a:defRPr sz="1600" kern="1200">
                <a:solidFill>
                  <a:schemeClr val="tx1"/>
                </a:solidFill>
                <a:latin typeface="Calibri" panose="020F0502020204030204" pitchFamily="34" charset="0"/>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r>
              <a:rPr lang="en-US" sz="9600" i="1" dirty="0"/>
              <a:t>Per GCP 4.5 the investigator should conduct the trial in compliance with the protocol agreed to by the sponsor…</a:t>
            </a:r>
          </a:p>
          <a:p>
            <a:pPr lvl="2"/>
            <a:r>
              <a:rPr lang="en-US" sz="6400" i="1" dirty="0"/>
              <a:t>While the care provided to the patient was clinically appropriate </a:t>
            </a:r>
            <a:r>
              <a:rPr lang="en-US" sz="6400" b="1" i="1" dirty="0"/>
              <a:t>the protocol must be followed! </a:t>
            </a:r>
            <a:r>
              <a:rPr lang="en-US" sz="6400" i="1" dirty="0"/>
              <a:t>(the </a:t>
            </a:r>
            <a:r>
              <a:rPr lang="en-US" sz="6400" i="1" dirty="0" err="1"/>
              <a:t>QoL</a:t>
            </a:r>
            <a:r>
              <a:rPr lang="en-US" sz="6400" i="1" dirty="0"/>
              <a:t> was administered as expected by CCTG, but not as per protocol).  Any permissible variances should be documented (there may be exceptions for a deviation from the protocol due to patient safety, however, this must be clearly documented).</a:t>
            </a:r>
          </a:p>
          <a:p>
            <a:endParaRPr lang="en-US" sz="4400" dirty="0"/>
          </a:p>
          <a:p>
            <a:endParaRPr lang="en-US" b="1" dirty="0"/>
          </a:p>
          <a:p>
            <a:endParaRPr lang="en-US" b="1" dirty="0"/>
          </a:p>
        </p:txBody>
      </p:sp>
    </p:spTree>
    <p:extLst>
      <p:ext uri="{BB962C8B-B14F-4D97-AF65-F5344CB8AC3E}">
        <p14:creationId xmlns:p14="http://schemas.microsoft.com/office/powerpoint/2010/main" val="3704322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a:xfrm>
            <a:off x="457200" y="1162050"/>
            <a:ext cx="8229600" cy="47815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519136"/>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rgbClr val="519136"/>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rgbClr val="519136"/>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latin typeface="Calibri" panose="020F0502020204030204" pitchFamily="34" charset="0"/>
              </a:rPr>
              <a:t>10 standards physicians must conform to when carrying out experiments on human subjects</a:t>
            </a:r>
          </a:p>
          <a:p>
            <a:r>
              <a:rPr lang="en-US" dirty="0">
                <a:latin typeface="Calibri" panose="020F0502020204030204" pitchFamily="34" charset="0"/>
              </a:rPr>
              <a:t>Key principles include but are not limited to:</a:t>
            </a:r>
          </a:p>
          <a:p>
            <a:pPr lvl="1"/>
            <a:r>
              <a:rPr lang="en-US" dirty="0">
                <a:latin typeface="Calibri" panose="020F0502020204030204" pitchFamily="34" charset="0"/>
              </a:rPr>
              <a:t>Informed consent</a:t>
            </a:r>
          </a:p>
          <a:p>
            <a:pPr lvl="1"/>
            <a:r>
              <a:rPr lang="en-US" dirty="0">
                <a:latin typeface="Calibri" panose="020F0502020204030204" pitchFamily="34" charset="0"/>
              </a:rPr>
              <a:t>Research must be necessary and based on prior animal experimentation</a:t>
            </a:r>
          </a:p>
          <a:p>
            <a:pPr lvl="1"/>
            <a:r>
              <a:rPr lang="en-US" dirty="0">
                <a:latin typeface="Calibri" panose="020F0502020204030204" pitchFamily="34" charset="0"/>
              </a:rPr>
              <a:t>Risk is proportionate to importance</a:t>
            </a:r>
          </a:p>
          <a:p>
            <a:pPr lvl="1"/>
            <a:r>
              <a:rPr lang="en-US" dirty="0">
                <a:latin typeface="Calibri" panose="020F0502020204030204" pitchFamily="34" charset="0"/>
              </a:rPr>
              <a:t>No unnecessary physical/mental suffering</a:t>
            </a:r>
          </a:p>
          <a:p>
            <a:pPr lvl="1"/>
            <a:r>
              <a:rPr lang="en-US" dirty="0">
                <a:latin typeface="Calibri" panose="020F0502020204030204" pitchFamily="34" charset="0"/>
              </a:rPr>
              <a:t>Freedom to withdraw at any time</a:t>
            </a:r>
          </a:p>
          <a:p>
            <a:pPr lvl="1"/>
            <a:endParaRPr lang="en-US" sz="2600" dirty="0">
              <a:latin typeface="Calibri" panose="020F0502020204030204" pitchFamily="34" charset="0"/>
            </a:endParaRPr>
          </a:p>
          <a:p>
            <a:endParaRPr lang="en-US" dirty="0">
              <a:latin typeface="Calibri" panose="020F0502020204030204" pitchFamily="34" charset="0"/>
            </a:endParaRPr>
          </a:p>
        </p:txBody>
      </p:sp>
      <p:sp>
        <p:nvSpPr>
          <p:cNvPr id="3" name="Title Placeholder 1"/>
          <p:cNvSpPr txBox="1">
            <a:spLocks/>
          </p:cNvSpPr>
          <p:nvPr/>
        </p:nvSpPr>
        <p:spPr>
          <a:xfrm>
            <a:off x="609600" y="304800"/>
            <a:ext cx="8229600" cy="85725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3200" b="1" kern="1200">
                <a:solidFill>
                  <a:srgbClr val="519136"/>
                </a:solidFill>
                <a:latin typeface="+mj-lt"/>
                <a:ea typeface="+mj-ea"/>
                <a:cs typeface="+mj-cs"/>
              </a:defRPr>
            </a:lvl1pPr>
          </a:lstStyle>
          <a:p>
            <a:r>
              <a:rPr lang="en-US" dirty="0"/>
              <a:t> </a:t>
            </a:r>
            <a:r>
              <a:rPr lang="en-CA" b="0" dirty="0">
                <a:latin typeface="Calibri" panose="020F0502020204030204" pitchFamily="34" charset="0"/>
              </a:rPr>
              <a:t>Nuremburg Code</a:t>
            </a:r>
          </a:p>
        </p:txBody>
      </p:sp>
    </p:spTree>
    <p:extLst>
      <p:ext uri="{BB962C8B-B14F-4D97-AF65-F5344CB8AC3E}">
        <p14:creationId xmlns:p14="http://schemas.microsoft.com/office/powerpoint/2010/main" val="41624471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Investigator Oversight: Abnormal Tests</a:t>
            </a:r>
          </a:p>
        </p:txBody>
      </p:sp>
      <p:sp>
        <p:nvSpPr>
          <p:cNvPr id="3" name="Content Placeholder 2"/>
          <p:cNvSpPr>
            <a:spLocks noGrp="1"/>
          </p:cNvSpPr>
          <p:nvPr>
            <p:ph idx="1"/>
          </p:nvPr>
        </p:nvSpPr>
        <p:spPr>
          <a:xfrm>
            <a:off x="323528" y="1340768"/>
            <a:ext cx="8496944" cy="2024607"/>
          </a:xfrm>
        </p:spPr>
        <p:txBody>
          <a:bodyPr>
            <a:normAutofit fontScale="92500" lnSpcReduction="20000"/>
          </a:bodyPr>
          <a:lstStyle/>
          <a:p>
            <a:r>
              <a:rPr lang="en-US" sz="2200" dirty="0"/>
              <a:t>Clinical Significance of abnormal value of Total Bilirubin on lab results marked "H" at Week 28 Visit on 27-Sep-20XX was not reviewed and assessed by QI. It may be noted similar abnormal values were also reported for this subject at preceding visits on 1-Jun-20XX, 29-Jun-20XX, and 3-Aug-20XX at Weeks 12, 16 and 20 visits respectively.</a:t>
            </a:r>
          </a:p>
          <a:p>
            <a:r>
              <a:rPr lang="en-US" sz="2200" dirty="0"/>
              <a:t>Documentation is lacking to indicate that Lung Function Tests (at screening) within 14 days of randomization was reviewed by QI prior to randomization.</a:t>
            </a:r>
          </a:p>
          <a:p>
            <a:endParaRPr lang="en-US" sz="2000" dirty="0"/>
          </a:p>
        </p:txBody>
      </p:sp>
      <p:sp>
        <p:nvSpPr>
          <p:cNvPr id="5" name="Content Placeholder 2"/>
          <p:cNvSpPr txBox="1">
            <a:spLocks/>
          </p:cNvSpPr>
          <p:nvPr/>
        </p:nvSpPr>
        <p:spPr>
          <a:xfrm>
            <a:off x="323528" y="3745986"/>
            <a:ext cx="8496944" cy="1719807"/>
          </a:xfrm>
          <a:prstGeom prst="rect">
            <a:avLst/>
          </a:prstGeom>
          <a:solidFill>
            <a:srgbClr val="519136"/>
          </a:solidFill>
        </p:spPr>
        <p:txBody>
          <a:bodyPr vert="horz" lIns="91440" tIns="45720" rIns="91440" bIns="45720" rtlCol="0">
            <a:normAutofit/>
          </a:bodyPr>
          <a:lstStyle>
            <a:lvl1pPr marL="177800" indent="-177800" algn="l" defTabSz="914400" rtl="0" eaLnBrk="1" latinLnBrk="0" hangingPunct="1">
              <a:spcBef>
                <a:spcPts val="800"/>
              </a:spcBef>
              <a:buClr>
                <a:srgbClr val="519136"/>
              </a:buClr>
              <a:buFont typeface="Arial" panose="020B0604020202020204" pitchFamily="34" charset="0"/>
              <a:buChar char="•"/>
              <a:defRPr sz="2400" b="0" kern="1200">
                <a:solidFill>
                  <a:schemeClr val="tx1"/>
                </a:solidFill>
                <a:latin typeface="Calibri" panose="020F0502020204030204" pitchFamily="34" charset="0"/>
                <a:ea typeface="+mn-ea"/>
                <a:cs typeface="+mn-cs"/>
              </a:defRPr>
            </a:lvl1pPr>
            <a:lvl2pPr marL="173736" indent="-173736" algn="l" defTabSz="914400" rtl="0" eaLnBrk="1" latinLnBrk="0" hangingPunct="1">
              <a:spcBef>
                <a:spcPts val="300"/>
              </a:spcBef>
              <a:buClr>
                <a:srgbClr val="519136"/>
              </a:buClr>
              <a:buFont typeface="Arial" panose="020B0604020202020204" pitchFamily="34" charset="0"/>
              <a:buChar char="•"/>
              <a:defRPr sz="2400" kern="1200">
                <a:solidFill>
                  <a:schemeClr val="tx1"/>
                </a:solidFill>
                <a:latin typeface="Calibri" panose="020F0502020204030204" pitchFamily="34" charset="0"/>
                <a:ea typeface="+mn-ea"/>
                <a:cs typeface="+mn-cs"/>
              </a:defRPr>
            </a:lvl2pPr>
            <a:lvl3pPr marL="402336" indent="-164592" algn="l" defTabSz="914400" rtl="0" eaLnBrk="1" latinLnBrk="0" hangingPunct="1">
              <a:spcBef>
                <a:spcPts val="300"/>
              </a:spcBef>
              <a:buClr>
                <a:srgbClr val="519136"/>
              </a:buClr>
              <a:buFont typeface="Arial" panose="020B0604020202020204" pitchFamily="34" charset="0"/>
              <a:buChar char="•"/>
              <a:defRPr sz="2200" kern="1200">
                <a:solidFill>
                  <a:schemeClr val="tx1"/>
                </a:solidFill>
                <a:latin typeface="Calibri" panose="020F0502020204030204" pitchFamily="34" charset="0"/>
                <a:ea typeface="+mn-ea"/>
                <a:cs typeface="+mn-cs"/>
              </a:defRPr>
            </a:lvl3pPr>
            <a:lvl4pPr marL="630936" indent="-164592" algn="l" defTabSz="914400" rtl="0" eaLnBrk="1" latinLnBrk="0" hangingPunct="1">
              <a:spcBef>
                <a:spcPts val="300"/>
              </a:spcBef>
              <a:buClr>
                <a:srgbClr val="519136"/>
              </a:buClr>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859536" indent="-173736" algn="l" defTabSz="914400" rtl="0" eaLnBrk="1" latinLnBrk="0" hangingPunct="1">
              <a:spcBef>
                <a:spcPts val="300"/>
              </a:spcBef>
              <a:buClr>
                <a:srgbClr val="519136"/>
              </a:buClr>
              <a:buFont typeface="Arial" panose="020B0604020202020204" pitchFamily="34" charset="0"/>
              <a:buChar char="•"/>
              <a:defRPr sz="1800" kern="1200">
                <a:solidFill>
                  <a:schemeClr val="tx1"/>
                </a:solidFill>
                <a:latin typeface="Calibri" panose="020F0502020204030204" pitchFamily="34" charset="0"/>
                <a:ea typeface="+mn-ea"/>
                <a:cs typeface="+mn-cs"/>
              </a:defRPr>
            </a:lvl5pPr>
            <a:lvl6pPr marL="1097280" indent="-173736" algn="l" defTabSz="914400" rtl="0" eaLnBrk="1" latinLnBrk="0" hangingPunct="1">
              <a:spcBef>
                <a:spcPts val="300"/>
              </a:spcBef>
              <a:buClr>
                <a:srgbClr val="519136"/>
              </a:buClr>
              <a:buFont typeface="Arial" panose="020B0604020202020204" pitchFamily="34" charset="0"/>
              <a:buChar char="•"/>
              <a:defRPr sz="1600" kern="1200">
                <a:solidFill>
                  <a:schemeClr val="tx1"/>
                </a:solidFill>
                <a:latin typeface="Calibri" panose="020F0502020204030204" pitchFamily="34" charset="0"/>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r>
              <a:rPr lang="en-US" sz="2000" i="1" dirty="0"/>
              <a:t>Per GCP 4.3.1 and 4.3.2 the investigator is responsible for all trial related medical decisions and should ensure that medical care is provided to a subject for any adverse events, including clinically significant laboratory values, related to the trial.  Inspectors review </a:t>
            </a:r>
            <a:r>
              <a:rPr lang="en-US" sz="2000" i="1" u="sng" dirty="0"/>
              <a:t>documentation</a:t>
            </a:r>
            <a:r>
              <a:rPr lang="en-US" sz="2000" i="1" dirty="0"/>
              <a:t> that these responsibilities have been fulfilled.</a:t>
            </a:r>
          </a:p>
        </p:txBody>
      </p:sp>
    </p:spTree>
    <p:extLst>
      <p:ext uri="{BB962C8B-B14F-4D97-AF65-F5344CB8AC3E}">
        <p14:creationId xmlns:p14="http://schemas.microsoft.com/office/powerpoint/2010/main" val="41565613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Investigator Oversight: Adverse Events</a:t>
            </a:r>
          </a:p>
        </p:txBody>
      </p:sp>
      <p:sp>
        <p:nvSpPr>
          <p:cNvPr id="3" name="Content Placeholder 2"/>
          <p:cNvSpPr>
            <a:spLocks noGrp="1"/>
          </p:cNvSpPr>
          <p:nvPr>
            <p:ph idx="1"/>
          </p:nvPr>
        </p:nvSpPr>
        <p:spPr>
          <a:xfrm>
            <a:off x="323528" y="908720"/>
            <a:ext cx="8496944" cy="3312368"/>
          </a:xfrm>
        </p:spPr>
        <p:txBody>
          <a:bodyPr>
            <a:normAutofit fontScale="70000" lnSpcReduction="20000"/>
          </a:bodyPr>
          <a:lstStyle/>
          <a:p>
            <a:r>
              <a:rPr lang="en-US" dirty="0"/>
              <a:t>For the site Adverse Event Log documenting AEs, the following was noted: There was no evidence as to when the events were noted. Some events (according to the form) took place in Aug. 20XX but were not assessed by the QI before Oct, 20XX. The noted form was also deficient in the there was no provision to judge the event (by the QI) as to be expected/ not expected and serious/ not serious.</a:t>
            </a:r>
          </a:p>
          <a:p>
            <a:r>
              <a:rPr lang="en-US" dirty="0"/>
              <a:t>The Adverse Event (AE) forms seem to be completed by the study coordinator or study nurse, including severity and causality, with the sub-Investigator signing the first page of the form later.  </a:t>
            </a:r>
          </a:p>
          <a:p>
            <a:pPr marL="0" indent="0">
              <a:buNone/>
            </a:pPr>
            <a:r>
              <a:rPr lang="en-US" sz="2500" dirty="0"/>
              <a:t>For example: </a:t>
            </a:r>
          </a:p>
          <a:p>
            <a:pPr lvl="2"/>
            <a:r>
              <a:rPr lang="en-US" sz="2500" dirty="0"/>
              <a:t>At 6 month visit on 16-Feb-20XX, form signed by sub-I on 01-Mar-20XX</a:t>
            </a:r>
          </a:p>
          <a:p>
            <a:pPr lvl="2"/>
            <a:r>
              <a:rPr lang="en-US" sz="2500" dirty="0"/>
              <a:t>At 9 month visit on 11-May-20XX, form signed by sub-I on 19-May-20XX</a:t>
            </a:r>
          </a:p>
          <a:p>
            <a:pPr lvl="2"/>
            <a:r>
              <a:rPr lang="en-US" sz="2500" dirty="0"/>
              <a:t>At 18 month visit on 15-Feb-20XX, form signed by unknown person (signature did not seem to match with delegations log) on 27-Feb-20XX.</a:t>
            </a:r>
          </a:p>
        </p:txBody>
      </p:sp>
      <p:sp>
        <p:nvSpPr>
          <p:cNvPr id="7" name="Content Placeholder 2"/>
          <p:cNvSpPr txBox="1">
            <a:spLocks/>
          </p:cNvSpPr>
          <p:nvPr/>
        </p:nvSpPr>
        <p:spPr>
          <a:xfrm>
            <a:off x="418456" y="4637112"/>
            <a:ext cx="8496944" cy="1600200"/>
          </a:xfrm>
          <a:prstGeom prst="rect">
            <a:avLst/>
          </a:prstGeom>
          <a:solidFill>
            <a:srgbClr val="519136"/>
          </a:solidFill>
        </p:spPr>
        <p:txBody>
          <a:bodyPr vert="horz" lIns="91440" tIns="45720" rIns="91440" bIns="45720" rtlCol="0">
            <a:normAutofit lnSpcReduction="10000"/>
          </a:bodyPr>
          <a:lstStyle>
            <a:lvl1pPr marL="177800" indent="-177800" algn="l" defTabSz="914400" rtl="0" eaLnBrk="1" latinLnBrk="0" hangingPunct="1">
              <a:spcBef>
                <a:spcPts val="800"/>
              </a:spcBef>
              <a:buClr>
                <a:srgbClr val="519136"/>
              </a:buClr>
              <a:buFont typeface="Arial" panose="020B0604020202020204" pitchFamily="34" charset="0"/>
              <a:buChar char="•"/>
              <a:defRPr sz="2400" b="0" kern="1200">
                <a:solidFill>
                  <a:schemeClr val="tx1"/>
                </a:solidFill>
                <a:latin typeface="Calibri" panose="020F0502020204030204" pitchFamily="34" charset="0"/>
                <a:ea typeface="+mn-ea"/>
                <a:cs typeface="+mn-cs"/>
              </a:defRPr>
            </a:lvl1pPr>
            <a:lvl2pPr marL="173736" indent="-173736" algn="l" defTabSz="914400" rtl="0" eaLnBrk="1" latinLnBrk="0" hangingPunct="1">
              <a:spcBef>
                <a:spcPts val="300"/>
              </a:spcBef>
              <a:buClr>
                <a:srgbClr val="519136"/>
              </a:buClr>
              <a:buFont typeface="Arial" panose="020B0604020202020204" pitchFamily="34" charset="0"/>
              <a:buChar char="•"/>
              <a:defRPr sz="2400" kern="1200">
                <a:solidFill>
                  <a:schemeClr val="tx1"/>
                </a:solidFill>
                <a:latin typeface="Calibri" panose="020F0502020204030204" pitchFamily="34" charset="0"/>
                <a:ea typeface="+mn-ea"/>
                <a:cs typeface="+mn-cs"/>
              </a:defRPr>
            </a:lvl2pPr>
            <a:lvl3pPr marL="402336" indent="-164592" algn="l" defTabSz="914400" rtl="0" eaLnBrk="1" latinLnBrk="0" hangingPunct="1">
              <a:spcBef>
                <a:spcPts val="300"/>
              </a:spcBef>
              <a:buClr>
                <a:srgbClr val="519136"/>
              </a:buClr>
              <a:buFont typeface="Arial" panose="020B0604020202020204" pitchFamily="34" charset="0"/>
              <a:buChar char="•"/>
              <a:defRPr sz="2200" kern="1200">
                <a:solidFill>
                  <a:schemeClr val="tx1"/>
                </a:solidFill>
                <a:latin typeface="Calibri" panose="020F0502020204030204" pitchFamily="34" charset="0"/>
                <a:ea typeface="+mn-ea"/>
                <a:cs typeface="+mn-cs"/>
              </a:defRPr>
            </a:lvl3pPr>
            <a:lvl4pPr marL="630936" indent="-164592" algn="l" defTabSz="914400" rtl="0" eaLnBrk="1" latinLnBrk="0" hangingPunct="1">
              <a:spcBef>
                <a:spcPts val="300"/>
              </a:spcBef>
              <a:buClr>
                <a:srgbClr val="519136"/>
              </a:buClr>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859536" indent="-173736" algn="l" defTabSz="914400" rtl="0" eaLnBrk="1" latinLnBrk="0" hangingPunct="1">
              <a:spcBef>
                <a:spcPts val="300"/>
              </a:spcBef>
              <a:buClr>
                <a:srgbClr val="519136"/>
              </a:buClr>
              <a:buFont typeface="Arial" panose="020B0604020202020204" pitchFamily="34" charset="0"/>
              <a:buChar char="•"/>
              <a:defRPr sz="1800" kern="1200">
                <a:solidFill>
                  <a:schemeClr val="tx1"/>
                </a:solidFill>
                <a:latin typeface="Calibri" panose="020F0502020204030204" pitchFamily="34" charset="0"/>
                <a:ea typeface="+mn-ea"/>
                <a:cs typeface="+mn-cs"/>
              </a:defRPr>
            </a:lvl5pPr>
            <a:lvl6pPr marL="1097280" indent="-173736" algn="l" defTabSz="914400" rtl="0" eaLnBrk="1" latinLnBrk="0" hangingPunct="1">
              <a:spcBef>
                <a:spcPts val="300"/>
              </a:spcBef>
              <a:buClr>
                <a:srgbClr val="519136"/>
              </a:buClr>
              <a:buFont typeface="Arial" panose="020B0604020202020204" pitchFamily="34" charset="0"/>
              <a:buChar char="•"/>
              <a:defRPr sz="1600" kern="1200">
                <a:solidFill>
                  <a:schemeClr val="tx1"/>
                </a:solidFill>
                <a:latin typeface="Calibri" panose="020F0502020204030204" pitchFamily="34" charset="0"/>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r>
              <a:rPr lang="en-US" sz="2000" i="1" dirty="0"/>
              <a:t>Similar to abnormal lab values, the inspector reviews </a:t>
            </a:r>
            <a:r>
              <a:rPr lang="en-US" sz="2000" i="1" u="sng" dirty="0"/>
              <a:t>documentation</a:t>
            </a:r>
            <a:r>
              <a:rPr lang="en-US" sz="2000" i="1" dirty="0"/>
              <a:t> that the </a:t>
            </a:r>
            <a:r>
              <a:rPr lang="en-US" sz="2000" i="1" u="sng" dirty="0"/>
              <a:t>investigator</a:t>
            </a:r>
            <a:r>
              <a:rPr lang="en-US" sz="2000" i="1" dirty="0"/>
              <a:t> has </a:t>
            </a:r>
            <a:r>
              <a:rPr lang="en-US" sz="2000" i="1" u="sng" dirty="0"/>
              <a:t>assessed adverse events </a:t>
            </a:r>
            <a:r>
              <a:rPr lang="en-US" sz="2000" i="1" dirty="0"/>
              <a:t>in a </a:t>
            </a:r>
            <a:r>
              <a:rPr lang="en-US" sz="2000" i="1" u="sng" dirty="0"/>
              <a:t>contemporaneous</a:t>
            </a:r>
            <a:r>
              <a:rPr lang="en-US" sz="2000" i="1" dirty="0"/>
              <a:t> manner.  This may be any investigator </a:t>
            </a:r>
            <a:r>
              <a:rPr lang="en-US" sz="2000" i="1" u="sng" dirty="0"/>
              <a:t>delegated</a:t>
            </a:r>
            <a:r>
              <a:rPr lang="en-US" sz="2000" i="1" dirty="0"/>
              <a:t> this duty but no other role (nurse, data manager, etc.) can assess causality or grade of adverse events or clinical significance of abnormal lab values.</a:t>
            </a:r>
            <a:endParaRPr lang="en-US" sz="2000" dirty="0"/>
          </a:p>
          <a:p>
            <a:endParaRPr lang="en-US" dirty="0"/>
          </a:p>
        </p:txBody>
      </p:sp>
    </p:spTree>
    <p:extLst>
      <p:ext uri="{BB962C8B-B14F-4D97-AF65-F5344CB8AC3E}">
        <p14:creationId xmlns:p14="http://schemas.microsoft.com/office/powerpoint/2010/main" val="2850801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7A623-6E76-4BCF-9BED-14662DBBE854}"/>
              </a:ext>
            </a:extLst>
          </p:cNvPr>
          <p:cNvSpPr>
            <a:spLocks noGrp="1"/>
          </p:cNvSpPr>
          <p:nvPr>
            <p:ph type="title"/>
          </p:nvPr>
        </p:nvSpPr>
        <p:spPr/>
        <p:txBody>
          <a:bodyPr/>
          <a:lstStyle/>
          <a:p>
            <a:r>
              <a:rPr lang="en-US" dirty="0"/>
              <a:t>Modernization of Clinical Trials</a:t>
            </a:r>
          </a:p>
        </p:txBody>
      </p:sp>
      <p:sp>
        <p:nvSpPr>
          <p:cNvPr id="3" name="Content Placeholder 2">
            <a:extLst>
              <a:ext uri="{FF2B5EF4-FFF2-40B4-BE49-F238E27FC236}">
                <a16:creationId xmlns:a16="http://schemas.microsoft.com/office/drawing/2014/main" id="{DAA422B6-F13C-4152-BD6A-28467075E420}"/>
              </a:ext>
            </a:extLst>
          </p:cNvPr>
          <p:cNvSpPr>
            <a:spLocks noGrp="1"/>
          </p:cNvSpPr>
          <p:nvPr>
            <p:ph idx="1"/>
          </p:nvPr>
        </p:nvSpPr>
        <p:spPr/>
        <p:txBody>
          <a:bodyPr/>
          <a:lstStyle/>
          <a:p>
            <a:pPr marL="0" indent="0">
              <a:buNone/>
            </a:pPr>
            <a:r>
              <a:rPr lang="en-US" dirty="0"/>
              <a:t>Proposals for Consideration:</a:t>
            </a:r>
          </a:p>
          <a:p>
            <a:r>
              <a:rPr lang="en-US" dirty="0"/>
              <a:t>Agile Life Cycle:</a:t>
            </a:r>
          </a:p>
          <a:p>
            <a:pPr lvl="2"/>
            <a:r>
              <a:rPr lang="en-US" dirty="0"/>
              <a:t>Enable Health Canada to oversee safe conduct of a trial in its entirety</a:t>
            </a:r>
          </a:p>
          <a:p>
            <a:pPr lvl="3"/>
            <a:r>
              <a:rPr lang="en-US" dirty="0"/>
              <a:t>Authorize a trial and not just import/sell a product</a:t>
            </a:r>
          </a:p>
          <a:p>
            <a:pPr lvl="3"/>
            <a:r>
              <a:rPr lang="en-US" dirty="0"/>
              <a:t>Single authorization for multiple product types </a:t>
            </a:r>
          </a:p>
          <a:p>
            <a:pPr lvl="3"/>
            <a:r>
              <a:rPr lang="en-US" dirty="0"/>
              <a:t>Streamline applications, review periods and increase efficiency</a:t>
            </a:r>
          </a:p>
          <a:p>
            <a:pPr lvl="2"/>
            <a:r>
              <a:rPr lang="en-US" dirty="0"/>
              <a:t>Enable sponsors to conduct innovative trials (e.g. master protocols)</a:t>
            </a:r>
          </a:p>
          <a:p>
            <a:pPr lvl="2"/>
            <a:r>
              <a:rPr lang="en-US" dirty="0"/>
              <a:t>Streamlining requirements across product types</a:t>
            </a:r>
          </a:p>
          <a:p>
            <a:pPr lvl="2"/>
            <a:r>
              <a:rPr lang="en-US" dirty="0"/>
              <a:t>Some provisions from the COVID-19 Interim Order may be incorporated</a:t>
            </a:r>
          </a:p>
          <a:p>
            <a:pPr lvl="2"/>
            <a:endParaRPr lang="en-US" dirty="0"/>
          </a:p>
        </p:txBody>
      </p:sp>
      <p:sp>
        <p:nvSpPr>
          <p:cNvPr id="4" name="Slide Number Placeholder 3">
            <a:extLst>
              <a:ext uri="{FF2B5EF4-FFF2-40B4-BE49-F238E27FC236}">
                <a16:creationId xmlns:a16="http://schemas.microsoft.com/office/drawing/2014/main" id="{1059D143-D162-4EE7-A9DB-3EE653C95BD4}"/>
              </a:ext>
            </a:extLst>
          </p:cNvPr>
          <p:cNvSpPr>
            <a:spLocks noGrp="1"/>
          </p:cNvSpPr>
          <p:nvPr>
            <p:ph type="sldNum" sz="quarter" idx="12"/>
          </p:nvPr>
        </p:nvSpPr>
        <p:spPr/>
        <p:txBody>
          <a:bodyPr>
            <a:normAutofit/>
          </a:bodyPr>
          <a:lstStyle/>
          <a:p>
            <a:fld id="{2754ED01-E2A0-4C1E-8E21-014B99041579}" type="slidenum">
              <a:rPr lang="en-US" smtClean="0"/>
              <a:pPr/>
              <a:t>52</a:t>
            </a:fld>
            <a:endParaRPr lang="en-US"/>
          </a:p>
        </p:txBody>
      </p:sp>
    </p:spTree>
    <p:extLst>
      <p:ext uri="{BB962C8B-B14F-4D97-AF65-F5344CB8AC3E}">
        <p14:creationId xmlns:p14="http://schemas.microsoft.com/office/powerpoint/2010/main" val="6502213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754ED01-E2A0-4C1E-8E21-014B99041579}" type="slidenum">
              <a:rPr lang="en-US" smtClean="0"/>
              <a:pPr/>
              <a:t>53</a:t>
            </a:fld>
            <a:endParaRPr lang="en-US"/>
          </a:p>
        </p:txBody>
      </p:sp>
      <p:pic>
        <p:nvPicPr>
          <p:cNvPr id="4" name="Picture 3" descr="Free illustration: Question, Board, Chalk, School - Free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951" y="3385"/>
            <a:ext cx="9038746" cy="6016415"/>
          </a:xfrm>
          <a:prstGeom prst="rect">
            <a:avLst/>
          </a:prstGeom>
        </p:spPr>
      </p:pic>
    </p:spTree>
    <p:extLst>
      <p:ext uri="{BB962C8B-B14F-4D97-AF65-F5344CB8AC3E}">
        <p14:creationId xmlns:p14="http://schemas.microsoft.com/office/powerpoint/2010/main" val="3440174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a:xfrm>
            <a:off x="457200" y="1160256"/>
            <a:ext cx="8382000" cy="47071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519136"/>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rgbClr val="519136"/>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rgbClr val="519136"/>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a:latin typeface="Calibri" panose="020F0502020204030204" pitchFamily="34" charset="0"/>
              </a:rPr>
              <a:t>Medical progress is based on research, research improves treatments and understanding of disease but involves risks and burdens, and therefore must be subject to ethical standards</a:t>
            </a:r>
          </a:p>
          <a:p>
            <a:r>
              <a:rPr lang="en-US" sz="2400" dirty="0">
                <a:latin typeface="Calibri" panose="020F0502020204030204" pitchFamily="34" charset="0"/>
              </a:rPr>
              <a:t>Key principles include but are not limited :</a:t>
            </a:r>
          </a:p>
          <a:p>
            <a:pPr lvl="1"/>
            <a:r>
              <a:rPr lang="en-US" sz="2000" dirty="0">
                <a:latin typeface="Calibri" panose="020F0502020204030204" pitchFamily="34" charset="0"/>
              </a:rPr>
              <a:t>Content of protocol</a:t>
            </a:r>
          </a:p>
          <a:p>
            <a:pPr lvl="1"/>
            <a:r>
              <a:rPr lang="en-US" sz="2000" dirty="0">
                <a:latin typeface="Calibri" panose="020F0502020204030204" pitchFamily="34" charset="0"/>
              </a:rPr>
              <a:t>Consent of the informed consent form</a:t>
            </a:r>
          </a:p>
          <a:p>
            <a:pPr lvl="1"/>
            <a:r>
              <a:rPr lang="en-US" sz="2000" dirty="0">
                <a:latin typeface="Calibri" panose="020F0502020204030204" pitchFamily="34" charset="0"/>
              </a:rPr>
              <a:t>Independent ethics review</a:t>
            </a:r>
          </a:p>
          <a:p>
            <a:pPr lvl="1"/>
            <a:r>
              <a:rPr lang="en-US" sz="2000" dirty="0">
                <a:latin typeface="Calibri" panose="020F0502020204030204" pitchFamily="34" charset="0"/>
              </a:rPr>
              <a:t>Well being of subject overrides science and society</a:t>
            </a:r>
          </a:p>
          <a:p>
            <a:pPr lvl="1"/>
            <a:r>
              <a:rPr lang="en-US" sz="2000" dirty="0">
                <a:latin typeface="Calibri" panose="020F0502020204030204" pitchFamily="34" charset="0"/>
              </a:rPr>
              <a:t>Participation is voluntary and informed</a:t>
            </a:r>
          </a:p>
          <a:p>
            <a:pPr lvl="1"/>
            <a:r>
              <a:rPr lang="en-US" sz="2000" dirty="0">
                <a:latin typeface="Calibri" panose="020F0502020204030204" pitchFamily="34" charset="0"/>
              </a:rPr>
              <a:t>Informed Consent requirements</a:t>
            </a:r>
          </a:p>
          <a:p>
            <a:pPr lvl="1"/>
            <a:r>
              <a:rPr lang="en-US" sz="2000" dirty="0">
                <a:latin typeface="Calibri" panose="020F0502020204030204" pitchFamily="34" charset="0"/>
              </a:rPr>
              <a:t>Protection of privacy and confidentiality of subjects</a:t>
            </a:r>
          </a:p>
          <a:p>
            <a:pPr lvl="1"/>
            <a:r>
              <a:rPr lang="en-US" sz="2000" dirty="0">
                <a:latin typeface="Calibri" panose="020F0502020204030204" pitchFamily="34" charset="0"/>
              </a:rPr>
              <a:t>Publication requirements</a:t>
            </a:r>
          </a:p>
          <a:p>
            <a:pPr lvl="1"/>
            <a:endParaRPr lang="en-US" dirty="0">
              <a:latin typeface="Calibri" panose="020F0502020204030204" pitchFamily="34" charset="0"/>
            </a:endParaRPr>
          </a:p>
          <a:p>
            <a:endParaRPr lang="en-US" sz="2400" dirty="0">
              <a:latin typeface="Calibri" panose="020F0502020204030204" pitchFamily="34" charset="0"/>
            </a:endParaRPr>
          </a:p>
        </p:txBody>
      </p:sp>
      <p:sp>
        <p:nvSpPr>
          <p:cNvPr id="3" name="Title Placeholder 1"/>
          <p:cNvSpPr txBox="1">
            <a:spLocks/>
          </p:cNvSpPr>
          <p:nvPr/>
        </p:nvSpPr>
        <p:spPr>
          <a:xfrm>
            <a:off x="457200" y="304800"/>
            <a:ext cx="8229600" cy="85725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3200" b="1" kern="1200">
                <a:solidFill>
                  <a:srgbClr val="519136"/>
                </a:solidFill>
                <a:latin typeface="+mj-lt"/>
                <a:ea typeface="+mj-ea"/>
                <a:cs typeface="+mj-cs"/>
              </a:defRPr>
            </a:lvl1pPr>
          </a:lstStyle>
          <a:p>
            <a:r>
              <a:rPr lang="en-US" dirty="0"/>
              <a:t> </a:t>
            </a:r>
            <a:r>
              <a:rPr lang="en-CA" b="0" dirty="0">
                <a:latin typeface="Calibri" panose="020F0502020204030204" pitchFamily="34" charset="0"/>
              </a:rPr>
              <a:t>Declaration of Helsinki</a:t>
            </a:r>
          </a:p>
        </p:txBody>
      </p:sp>
    </p:spTree>
    <p:extLst>
      <p:ext uri="{BB962C8B-B14F-4D97-AF65-F5344CB8AC3E}">
        <p14:creationId xmlns:p14="http://schemas.microsoft.com/office/powerpoint/2010/main" val="838547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a:xfrm>
            <a:off x="457200" y="990600"/>
            <a:ext cx="8229600" cy="5181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519136"/>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rgbClr val="519136"/>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rgbClr val="519136"/>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latin typeface="Calibri" panose="020F0502020204030204" pitchFamily="34" charset="0"/>
              </a:rPr>
              <a:t>Joint </a:t>
            </a:r>
            <a:r>
              <a:rPr lang="en-US" sz="2000" dirty="0"/>
              <a:t>policy of Canada’s three federal research agencies – the Canadian Institutes of Health Research (CIHR), the Natural Sciences and Engineering Research Council of Canada (NSERC), and the Social Sciences and Humanities Research Council of Canada (SSHRC)</a:t>
            </a:r>
          </a:p>
          <a:p>
            <a:r>
              <a:rPr lang="en-US" altLang="en-US" sz="2000" dirty="0">
                <a:ea typeface="ＭＳ Ｐゴシック" panose="020B0600070205080204" pitchFamily="34" charset="-128"/>
              </a:rPr>
              <a:t>1</a:t>
            </a:r>
            <a:r>
              <a:rPr lang="en-US" altLang="en-US" sz="2000" baseline="30000" dirty="0">
                <a:ea typeface="ＭＳ Ｐゴシック" panose="020B0600070205080204" pitchFamily="34" charset="-128"/>
              </a:rPr>
              <a:t>st</a:t>
            </a:r>
            <a:r>
              <a:rPr lang="en-US" altLang="en-US" sz="2000" dirty="0">
                <a:ea typeface="ＭＳ Ｐゴシック" panose="020B0600070205080204" pitchFamily="34" charset="-128"/>
              </a:rPr>
              <a:t> TCPS came out in 1998 </a:t>
            </a:r>
          </a:p>
          <a:p>
            <a:r>
              <a:rPr lang="en-US" altLang="en-US" sz="2000" dirty="0">
                <a:ea typeface="ＭＳ Ｐゴシック" panose="020B0600070205080204" pitchFamily="34" charset="-128"/>
              </a:rPr>
              <a:t>Revised to TCPS 2 (2018) modified in 2020</a:t>
            </a:r>
          </a:p>
          <a:p>
            <a:r>
              <a:rPr lang="en-US" altLang="en-US" sz="2000" dirty="0">
                <a:ea typeface="ＭＳ Ｐゴシック" panose="020B0600070205080204" pitchFamily="34" charset="-128"/>
              </a:rPr>
              <a:t>Key principles</a:t>
            </a:r>
          </a:p>
          <a:p>
            <a:pPr lvl="1"/>
            <a:r>
              <a:rPr lang="en-US" altLang="en-US" sz="1600" dirty="0">
                <a:ea typeface="ＭＳ Ｐゴシック" panose="020B0600070205080204" pitchFamily="34" charset="-128"/>
              </a:rPr>
              <a:t>Respect for Persons</a:t>
            </a:r>
          </a:p>
          <a:p>
            <a:pPr lvl="1"/>
            <a:r>
              <a:rPr lang="en-US" altLang="en-US" sz="1600" dirty="0">
                <a:ea typeface="ＭＳ Ｐゴシック" panose="020B0600070205080204" pitchFamily="34" charset="-128"/>
              </a:rPr>
              <a:t>Concerns for Welfare</a:t>
            </a:r>
          </a:p>
          <a:p>
            <a:pPr lvl="1"/>
            <a:r>
              <a:rPr lang="en-US" altLang="en-US" sz="1600" dirty="0">
                <a:ea typeface="ＭＳ Ｐゴシック" panose="020B0600070205080204" pitchFamily="34" charset="-128"/>
              </a:rPr>
              <a:t>Justice</a:t>
            </a:r>
          </a:p>
          <a:p>
            <a:r>
              <a:rPr lang="en-US" altLang="en-US" sz="2000" dirty="0">
                <a:ea typeface="ＭＳ Ｐゴシック" panose="020B0600070205080204" pitchFamily="34" charset="-128"/>
              </a:rPr>
              <a:t>Includes, but not limited to:</a:t>
            </a:r>
          </a:p>
          <a:p>
            <a:pPr lvl="1"/>
            <a:r>
              <a:rPr lang="en-US" altLang="en-US" sz="1600" dirty="0">
                <a:ea typeface="ＭＳ Ｐゴシック" panose="020B0600070205080204" pitchFamily="34" charset="-128"/>
              </a:rPr>
              <a:t>Informed consent</a:t>
            </a:r>
          </a:p>
          <a:p>
            <a:pPr lvl="1"/>
            <a:r>
              <a:rPr lang="en-US" altLang="en-US" sz="1600" dirty="0">
                <a:ea typeface="ＭＳ Ｐゴシック" panose="020B0600070205080204" pitchFamily="34" charset="-128"/>
              </a:rPr>
              <a:t>REB </a:t>
            </a:r>
          </a:p>
          <a:p>
            <a:pPr lvl="1"/>
            <a:r>
              <a:rPr lang="en-US" altLang="en-US" sz="1600" dirty="0">
                <a:ea typeface="ＭＳ Ｐゴシック" panose="020B0600070205080204" pitchFamily="34" charset="-128"/>
              </a:rPr>
              <a:t>Privacy</a:t>
            </a:r>
          </a:p>
          <a:p>
            <a:pPr lvl="1"/>
            <a:r>
              <a:rPr lang="en-US" altLang="en-US" sz="1600" dirty="0">
                <a:ea typeface="ＭＳ Ｐゴシック" panose="020B0600070205080204" pitchFamily="34" charset="-128"/>
              </a:rPr>
              <a:t>Genetic research</a:t>
            </a:r>
          </a:p>
          <a:p>
            <a:pPr lvl="1"/>
            <a:r>
              <a:rPr lang="en-US" altLang="en-US" sz="1600" dirty="0">
                <a:ea typeface="ＭＳ Ｐゴシック" panose="020B0600070205080204" pitchFamily="34" charset="-128"/>
              </a:rPr>
              <a:t>Research involving First Nations, Inuit and Metis peoples</a:t>
            </a:r>
          </a:p>
          <a:p>
            <a:endParaRPr lang="en-US" sz="2000" dirty="0"/>
          </a:p>
          <a:p>
            <a:endParaRPr lang="en-US" sz="2000" dirty="0">
              <a:latin typeface="Calibri" panose="020F0502020204030204" pitchFamily="34" charset="0"/>
            </a:endParaRPr>
          </a:p>
          <a:p>
            <a:pPr lvl="1"/>
            <a:endParaRPr lang="en-US" sz="2000" dirty="0">
              <a:latin typeface="Calibri" panose="020F0502020204030204" pitchFamily="34" charset="0"/>
            </a:endParaRPr>
          </a:p>
          <a:p>
            <a:endParaRPr lang="en-US" sz="2000" dirty="0">
              <a:latin typeface="Calibri" panose="020F0502020204030204" pitchFamily="34" charset="0"/>
            </a:endParaRPr>
          </a:p>
        </p:txBody>
      </p:sp>
      <p:sp>
        <p:nvSpPr>
          <p:cNvPr id="3" name="Title Placeholder 1"/>
          <p:cNvSpPr txBox="1">
            <a:spLocks/>
          </p:cNvSpPr>
          <p:nvPr/>
        </p:nvSpPr>
        <p:spPr>
          <a:xfrm>
            <a:off x="457200" y="158451"/>
            <a:ext cx="8229600" cy="85725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3200" b="1" kern="1200">
                <a:solidFill>
                  <a:srgbClr val="519136"/>
                </a:solidFill>
                <a:latin typeface="+mj-lt"/>
                <a:ea typeface="+mj-ea"/>
                <a:cs typeface="+mj-cs"/>
              </a:defRPr>
            </a:lvl1pPr>
          </a:lstStyle>
          <a:p>
            <a:r>
              <a:rPr lang="en-US" dirty="0"/>
              <a:t> </a:t>
            </a:r>
            <a:r>
              <a:rPr lang="en-CA" b="0" dirty="0">
                <a:latin typeface="Calibri" panose="020F0502020204030204" pitchFamily="34" charset="0"/>
              </a:rPr>
              <a:t>Tri Council Policy Statement</a:t>
            </a:r>
          </a:p>
        </p:txBody>
      </p:sp>
    </p:spTree>
    <p:extLst>
      <p:ext uri="{BB962C8B-B14F-4D97-AF65-F5344CB8AC3E}">
        <p14:creationId xmlns:p14="http://schemas.microsoft.com/office/powerpoint/2010/main" val="3896651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800" dirty="0">
                <a:solidFill>
                  <a:srgbClr val="519136"/>
                </a:solidFill>
              </a:rPr>
              <a:t>Conduct of Clinical Trials in Canada</a:t>
            </a:r>
          </a:p>
        </p:txBody>
      </p:sp>
      <p:sp>
        <p:nvSpPr>
          <p:cNvPr id="6" name="Text Placeholder 5"/>
          <p:cNvSpPr>
            <a:spLocks noGrp="1"/>
          </p:cNvSpPr>
          <p:nvPr>
            <p:ph type="body" idx="1"/>
          </p:nvPr>
        </p:nvSpPr>
        <p:spPr/>
        <p:txBody>
          <a:bodyPr/>
          <a:lstStyle/>
          <a:p>
            <a:endParaRPr lang="en-US" dirty="0"/>
          </a:p>
        </p:txBody>
      </p:sp>
      <p:sp>
        <p:nvSpPr>
          <p:cNvPr id="4" name="Slide Number Placeholder 3"/>
          <p:cNvSpPr>
            <a:spLocks noGrp="1"/>
          </p:cNvSpPr>
          <p:nvPr>
            <p:ph type="sldNum" sz="quarter" idx="4294967295"/>
          </p:nvPr>
        </p:nvSpPr>
        <p:spPr>
          <a:xfrm>
            <a:off x="8640763" y="6170613"/>
            <a:ext cx="503237" cy="503237"/>
          </a:xfrm>
        </p:spPr>
        <p:txBody>
          <a:bodyPr/>
          <a:lstStyle/>
          <a:p>
            <a:fld id="{2754ED01-E2A0-4C1E-8E21-014B99041579}" type="slidenum">
              <a:rPr lang="en-US" smtClean="0"/>
              <a:pPr/>
              <a:t>8</a:t>
            </a:fld>
            <a:endParaRPr lang="en-US"/>
          </a:p>
        </p:txBody>
      </p:sp>
    </p:spTree>
    <p:extLst>
      <p:ext uri="{BB962C8B-B14F-4D97-AF65-F5344CB8AC3E}">
        <p14:creationId xmlns:p14="http://schemas.microsoft.com/office/powerpoint/2010/main" val="251269299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a:xfrm>
            <a:off x="533400" y="1489814"/>
            <a:ext cx="8229600" cy="4148986"/>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Clr>
                <a:srgbClr val="519136"/>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rgbClr val="519136"/>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rgbClr val="519136"/>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r>
              <a:rPr lang="fr-CA" dirty="0"/>
              <a:t>Health Canada Food and Drug </a:t>
            </a:r>
            <a:r>
              <a:rPr lang="fr-CA" dirty="0" err="1"/>
              <a:t>Act</a:t>
            </a:r>
            <a:r>
              <a:rPr lang="fr-CA" dirty="0"/>
              <a:t> (FDA)</a:t>
            </a:r>
          </a:p>
          <a:p>
            <a:pPr>
              <a:defRPr/>
            </a:pPr>
            <a:r>
              <a:rPr lang="en-CA" dirty="0"/>
              <a:t>Food and Drug Regulations (FDR), Division 5 “Drugs for Clinical Trials Involving Human Subjects”</a:t>
            </a:r>
          </a:p>
          <a:p>
            <a:pPr lvl="1">
              <a:defRPr/>
            </a:pPr>
            <a:r>
              <a:rPr lang="en-CA" dirty="0"/>
              <a:t>Came into effect on September 1, 2001</a:t>
            </a:r>
          </a:p>
          <a:p>
            <a:pPr lvl="1">
              <a:defRPr/>
            </a:pPr>
            <a:r>
              <a:rPr lang="en-CA" dirty="0"/>
              <a:t>Includes GCP (C.05.010)</a:t>
            </a:r>
          </a:p>
          <a:p>
            <a:pPr lvl="1">
              <a:defRPr/>
            </a:pPr>
            <a:r>
              <a:rPr lang="fr-CA" dirty="0" err="1"/>
              <a:t>Applies</a:t>
            </a:r>
            <a:r>
              <a:rPr lang="fr-CA" dirty="0"/>
              <a:t> to all Phase I to Phase IV </a:t>
            </a:r>
            <a:r>
              <a:rPr lang="fr-CA" dirty="0" err="1"/>
              <a:t>clinical</a:t>
            </a:r>
            <a:r>
              <a:rPr lang="fr-CA" dirty="0"/>
              <a:t> trials</a:t>
            </a:r>
          </a:p>
          <a:p>
            <a:pPr lvl="1">
              <a:defRPr/>
            </a:pPr>
            <a:r>
              <a:rPr lang="fr-CA" dirty="0"/>
              <a:t>GUI 100</a:t>
            </a:r>
          </a:p>
          <a:p>
            <a:pPr lvl="2"/>
            <a:r>
              <a:rPr lang="en-US" sz="2400" dirty="0"/>
              <a:t>Released 2019. Guidance Document: Part C, Division 5 of the Food and Drug Regulations “Drugs for Clinical Trials Involving Human Subjects” </a:t>
            </a:r>
          </a:p>
          <a:p>
            <a:pPr lvl="2"/>
            <a:r>
              <a:rPr lang="en-US" sz="2400" dirty="0"/>
              <a:t>Link: https://www.canada.ca/en/health-canada/services/drugs-health-products/compliance-enforcement/good-clinical-practices/guidance-documents/guidance-drugs-clinical-trials-human-subjects-gui-0100.html</a:t>
            </a:r>
          </a:p>
          <a:p>
            <a:pPr lvl="1">
              <a:defRPr/>
            </a:pPr>
            <a:endParaRPr lang="en-US" sz="3000" dirty="0">
              <a:latin typeface="Calibri" panose="020F0502020204030204" pitchFamily="34" charset="0"/>
            </a:endParaRPr>
          </a:p>
          <a:p>
            <a:endParaRPr lang="en-US" dirty="0">
              <a:latin typeface="Calibri" panose="020F0502020204030204" pitchFamily="34" charset="0"/>
            </a:endParaRPr>
          </a:p>
        </p:txBody>
      </p:sp>
      <p:sp>
        <p:nvSpPr>
          <p:cNvPr id="3" name="Title Placeholder 1"/>
          <p:cNvSpPr txBox="1">
            <a:spLocks/>
          </p:cNvSpPr>
          <p:nvPr/>
        </p:nvSpPr>
        <p:spPr>
          <a:xfrm>
            <a:off x="461375" y="609600"/>
            <a:ext cx="8229600" cy="85725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3200" b="1" kern="1200">
                <a:solidFill>
                  <a:srgbClr val="519136"/>
                </a:solidFill>
                <a:latin typeface="+mj-lt"/>
                <a:ea typeface="+mj-ea"/>
                <a:cs typeface="+mj-cs"/>
              </a:defRPr>
            </a:lvl1pPr>
          </a:lstStyle>
          <a:p>
            <a:r>
              <a:rPr lang="en-US" dirty="0"/>
              <a:t> </a:t>
            </a:r>
            <a:r>
              <a:rPr lang="en-CA" b="0" dirty="0">
                <a:latin typeface="Calibri" panose="020F0502020204030204" pitchFamily="34" charset="0"/>
              </a:rPr>
              <a:t>Canadian Food and Drug Regulations</a:t>
            </a:r>
          </a:p>
        </p:txBody>
      </p:sp>
    </p:spTree>
    <p:extLst>
      <p:ext uri="{BB962C8B-B14F-4D97-AF65-F5344CB8AC3E}">
        <p14:creationId xmlns:p14="http://schemas.microsoft.com/office/powerpoint/2010/main" val="23056697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CTG_PowerPoint_Template_Bilingual_4x3">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extLst>
    <a:ext uri="{05A4C25C-085E-4340-85A3-A5531E510DB2}">
      <thm15:themeFamily xmlns:thm15="http://schemas.microsoft.com/office/thememl/2012/main" name="Presentation2" id="{8A90C2CD-D12E-4BF9-B4AA-D3B315AA5800}" vid="{E5B61441-EA2D-4FB8-B87E-D1E61535D8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CCTG Template</Template>
  <TotalTime>0</TotalTime>
  <Words>4246</Words>
  <Application>Microsoft Office PowerPoint</Application>
  <PresentationFormat>On-screen Show (4:3)</PresentationFormat>
  <Paragraphs>579</Paragraphs>
  <Slides>53</Slides>
  <Notes>41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53</vt:i4>
      </vt:variant>
    </vt:vector>
  </HeadingPairs>
  <TitlesOfParts>
    <vt:vector size="61" baseType="lpstr">
      <vt:lpstr>Arial</vt:lpstr>
      <vt:lpstr>Calibri</vt:lpstr>
      <vt:lpstr>Franklin Gothic Book</vt:lpstr>
      <vt:lpstr>Franklin Gothic Medium</vt:lpstr>
      <vt:lpstr>Tahoma</vt:lpstr>
      <vt:lpstr>Wingdings</vt:lpstr>
      <vt:lpstr>Wingdings 2</vt:lpstr>
      <vt:lpstr>CCTG_PowerPoint_Template_Bilingual_4x3</vt:lpstr>
      <vt:lpstr>PowerPoint Presentation</vt:lpstr>
      <vt:lpstr>Agenda</vt:lpstr>
      <vt:lpstr>Objectives</vt:lpstr>
      <vt:lpstr>PowerPoint Presentation</vt:lpstr>
      <vt:lpstr>PowerPoint Presentation</vt:lpstr>
      <vt:lpstr>PowerPoint Presentation</vt:lpstr>
      <vt:lpstr>PowerPoint Presentation</vt:lpstr>
      <vt:lpstr>Conduct of Clinical Trials in Canada</vt:lpstr>
      <vt:lpstr>PowerPoint Presentation</vt:lpstr>
      <vt:lpstr>PowerPoint Presentation</vt:lpstr>
      <vt:lpstr>PowerPoint Presentation</vt:lpstr>
      <vt:lpstr>ICH Good Clinical Practice</vt:lpstr>
      <vt:lpstr>ICH-GCP E6(R2) Investigator Responsibilities</vt:lpstr>
      <vt:lpstr>ICH-GCP E6: Investigator Responsibilities</vt:lpstr>
      <vt:lpstr>Investigator Responsibilities</vt:lpstr>
      <vt:lpstr>Investigator Responsibilities- CONT</vt:lpstr>
      <vt:lpstr>Investigator Responsibilities</vt:lpstr>
      <vt:lpstr>Investigator Responsibilities</vt:lpstr>
      <vt:lpstr>PowerPoint Presentation</vt:lpstr>
      <vt:lpstr>Quality processes at cctg</vt:lpstr>
      <vt:lpstr>Quality and Safety</vt:lpstr>
      <vt:lpstr>Central Monitoring</vt:lpstr>
      <vt:lpstr>Site Selection Requirements</vt:lpstr>
      <vt:lpstr>Investigator Selection</vt:lpstr>
      <vt:lpstr>Monitoring</vt:lpstr>
      <vt:lpstr>On Site Monitoring</vt:lpstr>
      <vt:lpstr>On-Site Monitoring Scope Standard Monitoring (OSM-C)</vt:lpstr>
      <vt:lpstr>Risk-Based Centre Selection and Visit Frequency</vt:lpstr>
      <vt:lpstr>Trial Selection Standard Monitoring (OSM-C) </vt:lpstr>
      <vt:lpstr>Key Monitoring Activities Standard Monitoring (OSM-C)</vt:lpstr>
      <vt:lpstr>PowerPoint Presentation</vt:lpstr>
      <vt:lpstr>Audit</vt:lpstr>
      <vt:lpstr>Audit</vt:lpstr>
      <vt:lpstr>PowerPoint Presentation</vt:lpstr>
      <vt:lpstr>Audit &amp; Monitoring Committee</vt:lpstr>
      <vt:lpstr>Inspections</vt:lpstr>
      <vt:lpstr>Health Canada</vt:lpstr>
      <vt:lpstr>Inspection Site Selection</vt:lpstr>
      <vt:lpstr>Reporting (I)</vt:lpstr>
      <vt:lpstr>Reporting (II)</vt:lpstr>
      <vt:lpstr>HC Drug and Health Product Inspection Database</vt:lpstr>
      <vt:lpstr>Examples</vt:lpstr>
      <vt:lpstr>Observations</vt:lpstr>
      <vt:lpstr>Action</vt:lpstr>
      <vt:lpstr>Observations</vt:lpstr>
      <vt:lpstr>Action</vt:lpstr>
      <vt:lpstr>Observation</vt:lpstr>
      <vt:lpstr>Action</vt:lpstr>
      <vt:lpstr>Trial not Conducted in Accordance to the Protocol</vt:lpstr>
      <vt:lpstr>Investigator Oversight: Abnormal Tests</vt:lpstr>
      <vt:lpstr>Investigator Oversight: Adverse Events</vt:lpstr>
      <vt:lpstr>Modernization of Clinical Trials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2022-08-02T01:57:09Z</dcterms:created>
  <dcterms:modified xsi:type="dcterms:W3CDTF">2022-08-02T01:57:20Z</dcterms:modified>
</cp:coreProperties>
</file>